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34" r:id="rId3"/>
    <p:sldId id="335" r:id="rId4"/>
    <p:sldId id="336" r:id="rId5"/>
    <p:sldId id="337" r:id="rId6"/>
    <p:sldId id="338" r:id="rId7"/>
    <p:sldId id="339" r:id="rId8"/>
    <p:sldId id="340" r:id="rId9"/>
    <p:sldId id="343" r:id="rId10"/>
    <p:sldId id="344" r:id="rId11"/>
    <p:sldId id="345" r:id="rId12"/>
    <p:sldId id="346" r:id="rId13"/>
    <p:sldId id="347" r:id="rId14"/>
    <p:sldId id="348" r:id="rId15"/>
    <p:sldId id="349" r:id="rId16"/>
    <p:sldId id="350" r:id="rId17"/>
    <p:sldId id="351" r:id="rId18"/>
    <p:sldId id="352" r:id="rId19"/>
    <p:sldId id="355" r:id="rId20"/>
    <p:sldId id="356" r:id="rId21"/>
    <p:sldId id="357" r:id="rId22"/>
    <p:sldId id="358" r:id="rId23"/>
    <p:sldId id="359" r:id="rId24"/>
  </p:sldIdLst>
  <p:sldSz cx="9144000" cy="6858000" type="screen4x3"/>
  <p:notesSz cx="6769100" cy="9906000"/>
  <p:defaultTextStyle>
    <a:defPPr>
      <a:defRPr lang="de-D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A"/>
    <a:srgbClr val="B2B2B2"/>
    <a:srgbClr val="C8C8C6"/>
    <a:srgbClr val="DCDCDE"/>
    <a:srgbClr val="AAAAA8"/>
    <a:srgbClr val="90248F"/>
    <a:srgbClr val="00C4B5"/>
    <a:srgbClr val="87878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p:cViewPr varScale="1">
        <p:scale>
          <a:sx n="74" d="100"/>
          <a:sy n="74" d="100"/>
        </p:scale>
        <p:origin x="-10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75779" name="Rectangle 3"/>
          <p:cNvSpPr>
            <a:spLocks noGrp="1" noChangeArrowheads="1"/>
          </p:cNvSpPr>
          <p:nvPr>
            <p:ph type="dt" sz="quarter"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75780" name="Rectangle 4"/>
          <p:cNvSpPr>
            <a:spLocks noGrp="1" noChangeArrowheads="1"/>
          </p:cNvSpPr>
          <p:nvPr>
            <p:ph type="ftr" sz="quarter" idx="2"/>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75781" name="Rectangle 5"/>
          <p:cNvSpPr>
            <a:spLocks noGrp="1" noChangeArrowheads="1"/>
          </p:cNvSpPr>
          <p:nvPr>
            <p:ph type="sldNum" sz="quarter" idx="3"/>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0E599D-E724-4481-AC32-FA73A12E956D}" type="slidenum">
              <a:rPr lang="de-DE"/>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7171" name="Rectangle 3"/>
          <p:cNvSpPr>
            <a:spLocks noGrp="1" noChangeArrowheads="1"/>
          </p:cNvSpPr>
          <p:nvPr>
            <p:ph type="dt" idx="1"/>
          </p:nvPr>
        </p:nvSpPr>
        <p:spPr bwMode="auto">
          <a:xfrm>
            <a:off x="3833813" y="0"/>
            <a:ext cx="29337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7172" name="Rectangle 4"/>
          <p:cNvSpPr>
            <a:spLocks noRot="1" noChangeArrowheads="1" noTextEdit="1"/>
          </p:cNvSpPr>
          <p:nvPr>
            <p:ph type="sldImg" idx="2"/>
          </p:nvPr>
        </p:nvSpPr>
        <p:spPr bwMode="auto">
          <a:xfrm>
            <a:off x="908050" y="742950"/>
            <a:ext cx="4953000" cy="37147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76275" y="4705350"/>
            <a:ext cx="541655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174" name="Rectangle 6"/>
          <p:cNvSpPr>
            <a:spLocks noGrp="1" noChangeArrowheads="1"/>
          </p:cNvSpPr>
          <p:nvPr>
            <p:ph type="ftr" sz="quarter" idx="4"/>
          </p:nvPr>
        </p:nvSpPr>
        <p:spPr bwMode="auto">
          <a:xfrm>
            <a:off x="0"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7175" name="Rectangle 7"/>
          <p:cNvSpPr>
            <a:spLocks noGrp="1" noChangeArrowheads="1"/>
          </p:cNvSpPr>
          <p:nvPr>
            <p:ph type="sldNum" sz="quarter" idx="5"/>
          </p:nvPr>
        </p:nvSpPr>
        <p:spPr bwMode="auto">
          <a:xfrm>
            <a:off x="3833813" y="9409113"/>
            <a:ext cx="29337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EC8E8D-BED3-484B-812B-209D71489DD2}" type="slidenum">
              <a:rPr lang="de-DE"/>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08050" y="742950"/>
            <a:ext cx="4953000" cy="3714750"/>
          </a:xfrm>
          <a:ln/>
        </p:spPr>
      </p:sp>
      <p:sp>
        <p:nvSpPr>
          <p:cNvPr id="7065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5426" name="Rectangle 18"/>
          <p:cNvSpPr>
            <a:spLocks noChangeArrowheads="1"/>
          </p:cNvSpPr>
          <p:nvPr/>
        </p:nvSpPr>
        <p:spPr bwMode="auto">
          <a:xfrm>
            <a:off x="755650" y="1479550"/>
            <a:ext cx="7561263" cy="3965575"/>
          </a:xfrm>
          <a:prstGeom prst="rect">
            <a:avLst/>
          </a:prstGeom>
          <a:solidFill>
            <a:schemeClr val="bg2"/>
          </a:solidFill>
          <a:ln w="9525">
            <a:noFill/>
            <a:miter lim="800000"/>
            <a:headEnd/>
            <a:tailEnd/>
          </a:ln>
          <a:effectLst/>
        </p:spPr>
        <p:txBody>
          <a:bodyPr wrap="none" anchor="ctr"/>
          <a:lstStyle/>
          <a:p>
            <a:endParaRPr lang="en-GB"/>
          </a:p>
        </p:txBody>
      </p:sp>
      <p:sp>
        <p:nvSpPr>
          <p:cNvPr id="145410" name="Rectangle 2"/>
          <p:cNvSpPr>
            <a:spLocks noGrp="1" noChangeArrowheads="1"/>
          </p:cNvSpPr>
          <p:nvPr>
            <p:ph type="ctrTitle"/>
          </p:nvPr>
        </p:nvSpPr>
        <p:spPr>
          <a:xfrm>
            <a:off x="755650" y="539750"/>
            <a:ext cx="7920038" cy="939800"/>
          </a:xfrm>
        </p:spPr>
        <p:txBody>
          <a:bodyPr/>
          <a:lstStyle>
            <a:lvl1pPr>
              <a:tabLst>
                <a:tab pos="2330450" algn="l"/>
              </a:tabLst>
              <a:defRPr sz="2800" b="0"/>
            </a:lvl1pPr>
          </a:lstStyle>
          <a:p>
            <a:r>
              <a:rPr lang="de-DE"/>
              <a:t>Click here to edit the title of your presentation</a:t>
            </a:r>
            <a:br>
              <a:rPr lang="de-DE"/>
            </a:br>
            <a:r>
              <a:rPr lang="de-DE"/>
              <a:t>(two rows maximum)</a:t>
            </a:r>
          </a:p>
        </p:txBody>
      </p:sp>
      <p:sp>
        <p:nvSpPr>
          <p:cNvPr id="145411" name="Rectangle 3"/>
          <p:cNvSpPr>
            <a:spLocks noGrp="1" noChangeArrowheads="1"/>
          </p:cNvSpPr>
          <p:nvPr>
            <p:ph type="subTitle" idx="1"/>
          </p:nvPr>
        </p:nvSpPr>
        <p:spPr>
          <a:xfrm>
            <a:off x="755650" y="333375"/>
            <a:ext cx="7920038" cy="276225"/>
          </a:xfrm>
        </p:spPr>
        <p:txBody>
          <a:bodyPr/>
          <a:lstStyle>
            <a:lvl1pPr>
              <a:spcBef>
                <a:spcPct val="0"/>
              </a:spcBef>
              <a:defRPr sz="1000" b="1">
                <a:solidFill>
                  <a:schemeClr val="bg2"/>
                </a:solidFill>
              </a:defRPr>
            </a:lvl1pPr>
          </a:lstStyle>
          <a:p>
            <a:r>
              <a:rPr lang="de-DE"/>
              <a:t>CLICK HERE TO EDIT DESCRIPTOR</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de-DE"/>
              <a:t>Johnson Controls</a:t>
            </a:r>
          </a:p>
        </p:txBody>
      </p:sp>
      <p:sp>
        <p:nvSpPr>
          <p:cNvPr id="5" name="Slide Number Placeholder 4"/>
          <p:cNvSpPr>
            <a:spLocks noGrp="1"/>
          </p:cNvSpPr>
          <p:nvPr>
            <p:ph type="sldNum" sz="quarter" idx="11"/>
          </p:nvPr>
        </p:nvSpPr>
        <p:spPr/>
        <p:txBody>
          <a:bodyPr/>
          <a:lstStyle>
            <a:lvl1pPr>
              <a:defRPr/>
            </a:lvl1pPr>
          </a:lstStyle>
          <a:p>
            <a:fld id="{39527E25-3622-4D32-BFBB-8C9CFC550087}" type="slidenum">
              <a:rPr lang="de-DE"/>
              <a:pPr/>
              <a:t>‹#›</a:t>
            </a:fld>
            <a:endParaRPr lang="de-D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333375"/>
            <a:ext cx="2051050" cy="5616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68313" y="333375"/>
            <a:ext cx="6003925"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de-DE"/>
              <a:t>Johnson Controls</a:t>
            </a:r>
          </a:p>
        </p:txBody>
      </p:sp>
      <p:sp>
        <p:nvSpPr>
          <p:cNvPr id="5" name="Slide Number Placeholder 4"/>
          <p:cNvSpPr>
            <a:spLocks noGrp="1"/>
          </p:cNvSpPr>
          <p:nvPr>
            <p:ph type="sldNum" sz="quarter" idx="11"/>
          </p:nvPr>
        </p:nvSpPr>
        <p:spPr/>
        <p:txBody>
          <a:bodyPr/>
          <a:lstStyle>
            <a:lvl1pPr>
              <a:defRPr/>
            </a:lvl1pPr>
          </a:lstStyle>
          <a:p>
            <a:fld id="{495375BD-DD10-4FE8-9C40-A135924289FB}" type="slidenum">
              <a:rPr lang="de-DE"/>
              <a:pPr/>
              <a:t>‹#›</a:t>
            </a:fld>
            <a:endParaRPr lang="de-D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de-DE"/>
              <a:t>Johnson Controls</a:t>
            </a:r>
          </a:p>
        </p:txBody>
      </p:sp>
      <p:sp>
        <p:nvSpPr>
          <p:cNvPr id="5" name="Slide Number Placeholder 4"/>
          <p:cNvSpPr>
            <a:spLocks noGrp="1"/>
          </p:cNvSpPr>
          <p:nvPr>
            <p:ph type="sldNum" sz="quarter" idx="11"/>
          </p:nvPr>
        </p:nvSpPr>
        <p:spPr/>
        <p:txBody>
          <a:bodyPr/>
          <a:lstStyle>
            <a:lvl1pPr>
              <a:defRPr/>
            </a:lvl1pPr>
          </a:lstStyle>
          <a:p>
            <a:fld id="{757E5AF9-2201-4587-A196-6E2CB96626AE}" type="slidenum">
              <a:rPr lang="de-DE"/>
              <a:pPr/>
              <a:t>‹#›</a:t>
            </a:fld>
            <a:endParaRPr lang="de-DE"/>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de-DE"/>
              <a:t>Johnson Controls</a:t>
            </a:r>
          </a:p>
        </p:txBody>
      </p:sp>
      <p:sp>
        <p:nvSpPr>
          <p:cNvPr id="5" name="Slide Number Placeholder 4"/>
          <p:cNvSpPr>
            <a:spLocks noGrp="1"/>
          </p:cNvSpPr>
          <p:nvPr>
            <p:ph type="sldNum" sz="quarter" idx="11"/>
          </p:nvPr>
        </p:nvSpPr>
        <p:spPr/>
        <p:txBody>
          <a:bodyPr/>
          <a:lstStyle>
            <a:lvl1pPr>
              <a:defRPr/>
            </a:lvl1pPr>
          </a:lstStyle>
          <a:p>
            <a:fld id="{81AB13DA-149E-4596-A971-4C429E7A45CE}" type="slidenum">
              <a:rPr lang="de-DE"/>
              <a:pPr/>
              <a:t>‹#›</a:t>
            </a:fld>
            <a:endParaRPr lang="de-D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268413"/>
            <a:ext cx="4027487"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6841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de-DE"/>
              <a:t>Johnson Controls</a:t>
            </a:r>
          </a:p>
        </p:txBody>
      </p:sp>
      <p:sp>
        <p:nvSpPr>
          <p:cNvPr id="6" name="Slide Number Placeholder 5"/>
          <p:cNvSpPr>
            <a:spLocks noGrp="1"/>
          </p:cNvSpPr>
          <p:nvPr>
            <p:ph type="sldNum" sz="quarter" idx="11"/>
          </p:nvPr>
        </p:nvSpPr>
        <p:spPr/>
        <p:txBody>
          <a:bodyPr/>
          <a:lstStyle>
            <a:lvl1pPr>
              <a:defRPr/>
            </a:lvl1pPr>
          </a:lstStyle>
          <a:p>
            <a:fld id="{445E4FFB-B87C-4E0C-96F4-CA84963D9630}" type="slidenum">
              <a:rPr lang="de-DE"/>
              <a:pPr/>
              <a:t>‹#›</a:t>
            </a:fld>
            <a:endParaRPr lang="de-D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de-DE"/>
              <a:t>Johnson Controls</a:t>
            </a:r>
          </a:p>
        </p:txBody>
      </p:sp>
      <p:sp>
        <p:nvSpPr>
          <p:cNvPr id="8" name="Slide Number Placeholder 7"/>
          <p:cNvSpPr>
            <a:spLocks noGrp="1"/>
          </p:cNvSpPr>
          <p:nvPr>
            <p:ph type="sldNum" sz="quarter" idx="11"/>
          </p:nvPr>
        </p:nvSpPr>
        <p:spPr/>
        <p:txBody>
          <a:bodyPr/>
          <a:lstStyle>
            <a:lvl1pPr>
              <a:defRPr/>
            </a:lvl1pPr>
          </a:lstStyle>
          <a:p>
            <a:fld id="{22A938A4-4503-46ED-8E1C-4AB872A4A17C}" type="slidenum">
              <a:rPr lang="de-DE"/>
              <a:pPr/>
              <a:t>‹#›</a:t>
            </a:fld>
            <a:endParaRPr lang="de-D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de-DE"/>
              <a:t>Johnson Controls</a:t>
            </a:r>
          </a:p>
        </p:txBody>
      </p:sp>
      <p:sp>
        <p:nvSpPr>
          <p:cNvPr id="4" name="Slide Number Placeholder 3"/>
          <p:cNvSpPr>
            <a:spLocks noGrp="1"/>
          </p:cNvSpPr>
          <p:nvPr>
            <p:ph type="sldNum" sz="quarter" idx="11"/>
          </p:nvPr>
        </p:nvSpPr>
        <p:spPr/>
        <p:txBody>
          <a:bodyPr/>
          <a:lstStyle>
            <a:lvl1pPr>
              <a:defRPr/>
            </a:lvl1pPr>
          </a:lstStyle>
          <a:p>
            <a:fld id="{31D470DE-136E-4E66-A644-8F5C956D05B9}" type="slidenum">
              <a:rPr lang="de-DE"/>
              <a:pPr/>
              <a:t>‹#›</a:t>
            </a:fld>
            <a:endParaRPr lang="de-D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e-DE"/>
              <a:t>Johnson Controls</a:t>
            </a:r>
          </a:p>
        </p:txBody>
      </p:sp>
      <p:sp>
        <p:nvSpPr>
          <p:cNvPr id="3" name="Slide Number Placeholder 2"/>
          <p:cNvSpPr>
            <a:spLocks noGrp="1"/>
          </p:cNvSpPr>
          <p:nvPr>
            <p:ph type="sldNum" sz="quarter" idx="11"/>
          </p:nvPr>
        </p:nvSpPr>
        <p:spPr/>
        <p:txBody>
          <a:bodyPr/>
          <a:lstStyle>
            <a:lvl1pPr>
              <a:defRPr/>
            </a:lvl1pPr>
          </a:lstStyle>
          <a:p>
            <a:fld id="{4DD97835-8CC7-4D2A-BB9E-21D1DA4DDEDC}" type="slidenum">
              <a:rPr lang="de-DE"/>
              <a:pPr/>
              <a:t>‹#›</a:t>
            </a:fld>
            <a:endParaRPr lang="de-D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a:t>Johnson Controls</a:t>
            </a:r>
          </a:p>
        </p:txBody>
      </p:sp>
      <p:sp>
        <p:nvSpPr>
          <p:cNvPr id="6" name="Slide Number Placeholder 5"/>
          <p:cNvSpPr>
            <a:spLocks noGrp="1"/>
          </p:cNvSpPr>
          <p:nvPr>
            <p:ph type="sldNum" sz="quarter" idx="11"/>
          </p:nvPr>
        </p:nvSpPr>
        <p:spPr/>
        <p:txBody>
          <a:bodyPr/>
          <a:lstStyle>
            <a:lvl1pPr>
              <a:defRPr/>
            </a:lvl1pPr>
          </a:lstStyle>
          <a:p>
            <a:fld id="{951DE89F-48F3-4AD6-BA41-1D9FE04B8E2F}" type="slidenum">
              <a:rPr lang="de-DE"/>
              <a:pPr/>
              <a:t>‹#›</a:t>
            </a:fld>
            <a:endParaRPr lang="de-D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e-DE"/>
              <a:t>Johnson Controls</a:t>
            </a:r>
          </a:p>
        </p:txBody>
      </p:sp>
      <p:sp>
        <p:nvSpPr>
          <p:cNvPr id="6" name="Slide Number Placeholder 5"/>
          <p:cNvSpPr>
            <a:spLocks noGrp="1"/>
          </p:cNvSpPr>
          <p:nvPr>
            <p:ph type="sldNum" sz="quarter" idx="11"/>
          </p:nvPr>
        </p:nvSpPr>
        <p:spPr/>
        <p:txBody>
          <a:bodyPr/>
          <a:lstStyle>
            <a:lvl1pPr>
              <a:defRPr/>
            </a:lvl1pPr>
          </a:lstStyle>
          <a:p>
            <a:fld id="{5EC4F5F5-2838-4B7D-8D57-FF6D24ED7134}" type="slidenum">
              <a:rPr lang="de-DE"/>
              <a:pPr/>
              <a:t>‹#›</a:t>
            </a:fld>
            <a:endParaRPr lang="de-D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33375"/>
            <a:ext cx="6983412"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Click here to edit the title of your presentation</a:t>
            </a:r>
            <a:br>
              <a:rPr lang="de-DE" smtClean="0"/>
            </a:br>
            <a:r>
              <a:rPr lang="de-DE" smtClean="0"/>
              <a:t>(two rows maximum)</a:t>
            </a:r>
          </a:p>
        </p:txBody>
      </p:sp>
      <p:sp>
        <p:nvSpPr>
          <p:cNvPr id="1027" name="Rectangle 3"/>
          <p:cNvSpPr>
            <a:spLocks noGrp="1" noChangeArrowheads="1"/>
          </p:cNvSpPr>
          <p:nvPr>
            <p:ph type="body" idx="1"/>
          </p:nvPr>
        </p:nvSpPr>
        <p:spPr bwMode="auto">
          <a:xfrm>
            <a:off x="468313" y="1268413"/>
            <a:ext cx="8207375" cy="46815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smtClean="0"/>
              <a:t>Click here to edit the teaser text (first level)</a:t>
            </a:r>
          </a:p>
          <a:p>
            <a:pPr lvl="1"/>
            <a:r>
              <a:rPr lang="de-DE" smtClean="0"/>
              <a:t>Second level</a:t>
            </a:r>
          </a:p>
          <a:p>
            <a:pPr lvl="2"/>
            <a:r>
              <a:rPr lang="de-DE" smtClean="0"/>
              <a:t>Third level</a:t>
            </a:r>
          </a:p>
          <a:p>
            <a:pPr lvl="3"/>
            <a:r>
              <a:rPr lang="de-DE" smtClean="0"/>
              <a:t>Fourth level</a:t>
            </a:r>
          </a:p>
          <a:p>
            <a:pPr lvl="4"/>
            <a:r>
              <a:rPr lang="de-DE" smtClean="0"/>
              <a:t>Fifth level</a:t>
            </a:r>
          </a:p>
        </p:txBody>
      </p:sp>
      <p:sp>
        <p:nvSpPr>
          <p:cNvPr id="1029" name="Rectangle 5"/>
          <p:cNvSpPr>
            <a:spLocks noGrp="1" noChangeArrowheads="1"/>
          </p:cNvSpPr>
          <p:nvPr>
            <p:ph type="ftr" sz="quarter" idx="3"/>
          </p:nvPr>
        </p:nvSpPr>
        <p:spPr bwMode="auto">
          <a:xfrm>
            <a:off x="755650" y="6416675"/>
            <a:ext cx="6696075" cy="130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2"/>
                </a:solidFill>
              </a:defRPr>
            </a:lvl1pPr>
          </a:lstStyle>
          <a:p>
            <a:r>
              <a:rPr lang="de-DE"/>
              <a:t>Johnson Controls</a:t>
            </a:r>
          </a:p>
        </p:txBody>
      </p:sp>
      <p:sp>
        <p:nvSpPr>
          <p:cNvPr id="1030" name="Rectangle 6"/>
          <p:cNvSpPr>
            <a:spLocks noGrp="1" noChangeArrowheads="1"/>
          </p:cNvSpPr>
          <p:nvPr>
            <p:ph type="sldNum" sz="quarter" idx="4"/>
          </p:nvPr>
        </p:nvSpPr>
        <p:spPr bwMode="auto">
          <a:xfrm>
            <a:off x="468313" y="6416675"/>
            <a:ext cx="215900" cy="1301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b="1"/>
            </a:lvl1pPr>
          </a:lstStyle>
          <a:p>
            <a:fld id="{1CBCC61E-A291-4B9A-8076-9B129BBFCD1C}" type="slidenum">
              <a:rPr lang="de-DE"/>
              <a:pPr/>
              <a:t>‹#›</a:t>
            </a:fld>
            <a:endParaRPr lang="de-DE"/>
          </a:p>
        </p:txBody>
      </p:sp>
      <p:pic>
        <p:nvPicPr>
          <p:cNvPr id="1031" name="Picture 7" descr="JCI_logo_small"/>
          <p:cNvPicPr>
            <a:picLocks noChangeAspect="1" noChangeArrowheads="1"/>
          </p:cNvPicPr>
          <p:nvPr/>
        </p:nvPicPr>
        <p:blipFill>
          <a:blip r:embed="rId13" cstate="print"/>
          <a:srcRect b="9802"/>
          <a:stretch>
            <a:fillRect/>
          </a:stretch>
        </p:blipFill>
        <p:spPr bwMode="auto">
          <a:xfrm>
            <a:off x="7469188" y="6116638"/>
            <a:ext cx="1352550" cy="673100"/>
          </a:xfrm>
          <a:prstGeom prst="rect">
            <a:avLst/>
          </a:prstGeom>
          <a:noFill/>
        </p:spPr>
      </p:pic>
      <p:sp>
        <p:nvSpPr>
          <p:cNvPr id="1032" name="Line 8"/>
          <p:cNvSpPr>
            <a:spLocks noChangeShapeType="1"/>
          </p:cNvSpPr>
          <p:nvPr/>
        </p:nvSpPr>
        <p:spPr bwMode="auto">
          <a:xfrm flipV="1">
            <a:off x="468313" y="6092825"/>
            <a:ext cx="8207375" cy="0"/>
          </a:xfrm>
          <a:prstGeom prst="line">
            <a:avLst/>
          </a:prstGeom>
          <a:noFill/>
          <a:ln w="9525">
            <a:solidFill>
              <a:schemeClr val="accent1"/>
            </a:solidFill>
            <a:round/>
            <a:headEnd/>
            <a:tailEnd/>
          </a:ln>
          <a:effectLst/>
        </p:spPr>
        <p:txBody>
          <a:bodyPr wrap="none" anchor="ctr"/>
          <a:lstStyle/>
          <a:p>
            <a:endParaRPr lang="en-GB"/>
          </a:p>
        </p:txBody>
      </p:sp>
      <p:sp>
        <p:nvSpPr>
          <p:cNvPr id="1033" name="Line 9"/>
          <p:cNvSpPr>
            <a:spLocks noChangeShapeType="1"/>
          </p:cNvSpPr>
          <p:nvPr/>
        </p:nvSpPr>
        <p:spPr bwMode="auto">
          <a:xfrm>
            <a:off x="468313" y="1052513"/>
            <a:ext cx="8207375" cy="0"/>
          </a:xfrm>
          <a:prstGeom prst="line">
            <a:avLst/>
          </a:prstGeom>
          <a:noFill/>
          <a:ln w="9525">
            <a:solidFill>
              <a:schemeClr val="accent1"/>
            </a:solidFill>
            <a:round/>
            <a:headEnd/>
            <a:tailEnd/>
          </a:ln>
          <a:effec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hf hdr="0" dt="0"/>
  <p:txStyles>
    <p:titleStyle>
      <a:lvl1pPr algn="l" rtl="0" fontAlgn="base">
        <a:lnSpc>
          <a:spcPct val="110000"/>
        </a:lnSpc>
        <a:spcBef>
          <a:spcPct val="0"/>
        </a:spcBef>
        <a:spcAft>
          <a:spcPct val="0"/>
        </a:spcAft>
        <a:defRPr b="1">
          <a:solidFill>
            <a:schemeClr val="tx1"/>
          </a:solidFill>
          <a:latin typeface="+mj-lt"/>
          <a:ea typeface="+mj-ea"/>
          <a:cs typeface="+mj-cs"/>
        </a:defRPr>
      </a:lvl1pPr>
      <a:lvl2pPr algn="l" rtl="0" fontAlgn="base">
        <a:lnSpc>
          <a:spcPct val="110000"/>
        </a:lnSpc>
        <a:spcBef>
          <a:spcPct val="0"/>
        </a:spcBef>
        <a:spcAft>
          <a:spcPct val="0"/>
        </a:spcAft>
        <a:defRPr b="1">
          <a:solidFill>
            <a:schemeClr val="tx1"/>
          </a:solidFill>
          <a:latin typeface="Arial" pitchFamily="34" charset="0"/>
        </a:defRPr>
      </a:lvl2pPr>
      <a:lvl3pPr algn="l" rtl="0" fontAlgn="base">
        <a:lnSpc>
          <a:spcPct val="110000"/>
        </a:lnSpc>
        <a:spcBef>
          <a:spcPct val="0"/>
        </a:spcBef>
        <a:spcAft>
          <a:spcPct val="0"/>
        </a:spcAft>
        <a:defRPr b="1">
          <a:solidFill>
            <a:schemeClr val="tx1"/>
          </a:solidFill>
          <a:latin typeface="Arial" pitchFamily="34" charset="0"/>
        </a:defRPr>
      </a:lvl3pPr>
      <a:lvl4pPr algn="l" rtl="0" fontAlgn="base">
        <a:lnSpc>
          <a:spcPct val="110000"/>
        </a:lnSpc>
        <a:spcBef>
          <a:spcPct val="0"/>
        </a:spcBef>
        <a:spcAft>
          <a:spcPct val="0"/>
        </a:spcAft>
        <a:defRPr b="1">
          <a:solidFill>
            <a:schemeClr val="tx1"/>
          </a:solidFill>
          <a:latin typeface="Arial" pitchFamily="34" charset="0"/>
        </a:defRPr>
      </a:lvl4pPr>
      <a:lvl5pPr algn="l" rtl="0" fontAlgn="base">
        <a:lnSpc>
          <a:spcPct val="110000"/>
        </a:lnSpc>
        <a:spcBef>
          <a:spcPct val="0"/>
        </a:spcBef>
        <a:spcAft>
          <a:spcPct val="0"/>
        </a:spcAft>
        <a:defRPr b="1">
          <a:solidFill>
            <a:schemeClr val="tx1"/>
          </a:solidFill>
          <a:latin typeface="Arial" pitchFamily="34" charset="0"/>
        </a:defRPr>
      </a:lvl5pPr>
      <a:lvl6pPr marL="457200" algn="l" rtl="0" fontAlgn="base">
        <a:lnSpc>
          <a:spcPct val="110000"/>
        </a:lnSpc>
        <a:spcBef>
          <a:spcPct val="0"/>
        </a:spcBef>
        <a:spcAft>
          <a:spcPct val="0"/>
        </a:spcAft>
        <a:defRPr b="1">
          <a:solidFill>
            <a:schemeClr val="tx1"/>
          </a:solidFill>
          <a:latin typeface="Arial" pitchFamily="34" charset="0"/>
        </a:defRPr>
      </a:lvl6pPr>
      <a:lvl7pPr marL="914400" algn="l" rtl="0" fontAlgn="base">
        <a:lnSpc>
          <a:spcPct val="110000"/>
        </a:lnSpc>
        <a:spcBef>
          <a:spcPct val="0"/>
        </a:spcBef>
        <a:spcAft>
          <a:spcPct val="0"/>
        </a:spcAft>
        <a:defRPr b="1">
          <a:solidFill>
            <a:schemeClr val="tx1"/>
          </a:solidFill>
          <a:latin typeface="Arial" pitchFamily="34" charset="0"/>
        </a:defRPr>
      </a:lvl7pPr>
      <a:lvl8pPr marL="1371600" algn="l" rtl="0" fontAlgn="base">
        <a:lnSpc>
          <a:spcPct val="110000"/>
        </a:lnSpc>
        <a:spcBef>
          <a:spcPct val="0"/>
        </a:spcBef>
        <a:spcAft>
          <a:spcPct val="0"/>
        </a:spcAft>
        <a:defRPr b="1">
          <a:solidFill>
            <a:schemeClr val="tx1"/>
          </a:solidFill>
          <a:latin typeface="Arial" pitchFamily="34" charset="0"/>
        </a:defRPr>
      </a:lvl8pPr>
      <a:lvl9pPr marL="1828800" algn="l" rtl="0" fontAlgn="base">
        <a:lnSpc>
          <a:spcPct val="110000"/>
        </a:lnSpc>
        <a:spcBef>
          <a:spcPct val="0"/>
        </a:spcBef>
        <a:spcAft>
          <a:spcPct val="0"/>
        </a:spcAft>
        <a:defRPr b="1">
          <a:solidFill>
            <a:schemeClr val="tx1"/>
          </a:solidFill>
          <a:latin typeface="Arial" pitchFamily="34" charset="0"/>
        </a:defRPr>
      </a:lvl9pPr>
    </p:titleStyle>
    <p:bodyStyle>
      <a:lvl1pPr algn="l" rtl="0" fontAlgn="base">
        <a:lnSpc>
          <a:spcPct val="110000"/>
        </a:lnSpc>
        <a:spcBef>
          <a:spcPct val="50000"/>
        </a:spcBef>
        <a:spcAft>
          <a:spcPct val="0"/>
        </a:spcAft>
        <a:buClr>
          <a:schemeClr val="bg2"/>
        </a:buClr>
        <a:buFont typeface="Wingdings" pitchFamily="2" charset="2"/>
        <a:defRPr>
          <a:solidFill>
            <a:schemeClr val="tx1"/>
          </a:solidFill>
          <a:latin typeface="+mn-lt"/>
          <a:ea typeface="+mn-ea"/>
          <a:cs typeface="+mn-cs"/>
        </a:defRPr>
      </a:lvl1pPr>
      <a:lvl2pPr marL="266700" indent="-265113" algn="l" rtl="0" fontAlgn="base">
        <a:lnSpc>
          <a:spcPct val="110000"/>
        </a:lnSpc>
        <a:spcBef>
          <a:spcPct val="50000"/>
        </a:spcBef>
        <a:spcAft>
          <a:spcPct val="0"/>
        </a:spcAft>
        <a:buClr>
          <a:schemeClr val="bg2"/>
        </a:buClr>
        <a:buFont typeface="Wingdings" pitchFamily="2" charset="2"/>
        <a:buChar char="n"/>
        <a:defRPr sz="1600">
          <a:solidFill>
            <a:schemeClr val="tx1"/>
          </a:solidFill>
          <a:latin typeface="+mn-lt"/>
        </a:defRPr>
      </a:lvl2pPr>
      <a:lvl3pPr marL="496888" indent="-228600" algn="l" rtl="0" fontAlgn="base">
        <a:lnSpc>
          <a:spcPct val="110000"/>
        </a:lnSpc>
        <a:spcBef>
          <a:spcPct val="50000"/>
        </a:spcBef>
        <a:spcAft>
          <a:spcPct val="0"/>
        </a:spcAft>
        <a:buClr>
          <a:schemeClr val="bg2"/>
        </a:buClr>
        <a:buFont typeface="Wingdings" pitchFamily="2" charset="2"/>
        <a:buChar char="n"/>
        <a:defRPr sz="1400">
          <a:solidFill>
            <a:schemeClr val="tx1"/>
          </a:solidFill>
          <a:latin typeface="+mn-lt"/>
        </a:defRPr>
      </a:lvl3pPr>
      <a:lvl4pPr marL="714375" indent="-215900"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4pPr>
      <a:lvl5pPr marL="935038" indent="-219075"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5pPr>
      <a:lvl6pPr marL="1392238" indent="-219075"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6pPr>
      <a:lvl7pPr marL="1849438" indent="-219075"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7pPr>
      <a:lvl8pPr marL="2306638" indent="-219075"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8pPr>
      <a:lvl9pPr marL="2763838" indent="-219075" algn="l" rtl="0" fontAlgn="base">
        <a:lnSpc>
          <a:spcPct val="110000"/>
        </a:lnSpc>
        <a:spcBef>
          <a:spcPct val="50000"/>
        </a:spcBef>
        <a:spcAft>
          <a:spcPct val="0"/>
        </a:spcAft>
        <a:buClr>
          <a:schemeClr val="bg2"/>
        </a:buClr>
        <a:buFont typeface="Wingdings" pitchFamily="2" charset="2"/>
        <a:buChar char="n"/>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7/75/Coanda_Spoon.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547664" y="1196752"/>
            <a:ext cx="5381625" cy="4352925"/>
          </a:xfrm>
          <a:prstGeom prst="rect">
            <a:avLst/>
          </a:prstGeom>
          <a:noFill/>
          <a:ln w="9525">
            <a:noFill/>
            <a:miter lim="800000"/>
            <a:headEnd/>
            <a:tailEnd/>
          </a:ln>
          <a:effectLst/>
        </p:spPr>
      </p:pic>
      <p:pic>
        <p:nvPicPr>
          <p:cNvPr id="284676" name="Picture 4" descr="JCI 011-Maske03b50oben-300dpi"/>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84674" name="Rectangle 2"/>
          <p:cNvSpPr>
            <a:spLocks noGrp="1" noChangeArrowheads="1"/>
          </p:cNvSpPr>
          <p:nvPr>
            <p:ph type="ctrTitle"/>
          </p:nvPr>
        </p:nvSpPr>
        <p:spPr/>
        <p:txBody>
          <a:bodyPr/>
          <a:lstStyle/>
          <a:p>
            <a:r>
              <a:rPr lang="en-GB" b="1" dirty="0" smtClean="0"/>
              <a:t>YFCC ‘COANDA’ CASSETTE UNITS</a:t>
            </a:r>
            <a:endParaRPr lang="en-GB"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11560" y="1124744"/>
            <a:ext cx="6951716" cy="4915772"/>
          </a:xfrm>
          <a:prstGeom prst="rect">
            <a:avLst/>
          </a:prstGeom>
          <a:noFill/>
          <a:ln w="9525">
            <a:noFill/>
            <a:miter lim="800000"/>
            <a:headEnd/>
            <a:tailEnd/>
          </a:ln>
          <a:effectLst/>
        </p:spPr>
      </p:pic>
      <p:sp>
        <p:nvSpPr>
          <p:cNvPr id="4"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grille </a:t>
            </a:r>
            <a:r>
              <a:rPr kumimoji="0" lang="en-GB" sz="1800" b="1" i="0" u="none" strike="noStrike" kern="0" cap="none" spc="0" normalizeH="0" noProof="0" dirty="0" err="1" smtClean="0">
                <a:ln>
                  <a:noFill/>
                </a:ln>
                <a:solidFill>
                  <a:schemeClr val="tx2"/>
                </a:solidFill>
                <a:effectLst/>
                <a:uLnTx/>
                <a:uFillTx/>
                <a:latin typeface="+mj-lt"/>
                <a:ea typeface="+mj-ea"/>
                <a:cs typeface="+mj-cs"/>
              </a:rPr>
              <a:t>coanda</a:t>
            </a:r>
            <a:r>
              <a:rPr kumimoji="0" lang="en-GB" sz="1800" b="1" i="0" u="none" strike="noStrike" kern="0" cap="none" spc="0" normalizeH="0" noProof="0" dirty="0" smtClean="0">
                <a:ln>
                  <a:noFill/>
                </a:ln>
                <a:solidFill>
                  <a:schemeClr val="tx2"/>
                </a:solidFill>
                <a:effectLst/>
                <a:uLnTx/>
                <a:uFillTx/>
                <a:latin typeface="+mj-lt"/>
                <a:ea typeface="+mj-ea"/>
                <a:cs typeface="+mj-cs"/>
              </a:rPr>
              <a:t> effect</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1341438"/>
            <a:ext cx="8229600" cy="4967287"/>
          </a:xfrm>
        </p:spPr>
        <p:txBody>
          <a:bodyPr rtlCol="0">
            <a:normAutofit/>
          </a:bodyPr>
          <a:lstStyle/>
          <a:p>
            <a:pPr>
              <a:buNone/>
            </a:pPr>
            <a:r>
              <a:rPr lang="en-GB" noProof="0" dirty="0" smtClean="0"/>
              <a:t> </a:t>
            </a:r>
          </a:p>
          <a:p>
            <a:r>
              <a:rPr lang="en-GB" sz="1600" noProof="0" dirty="0" smtClean="0"/>
              <a:t>If the air flow is blown against an obstacle on the ceiling, the </a:t>
            </a:r>
            <a:r>
              <a:rPr lang="en-GB" sz="1600" noProof="0" dirty="0" err="1" smtClean="0"/>
              <a:t>Coanda</a:t>
            </a:r>
            <a:r>
              <a:rPr lang="en-GB" sz="1600" noProof="0" dirty="0" smtClean="0"/>
              <a:t> effect is stopped and the air flow is directed downwards to the floor.</a:t>
            </a:r>
          </a:p>
          <a:p>
            <a:pPr>
              <a:buNone/>
            </a:pPr>
            <a:endParaRPr lang="en-GB" sz="1600" noProof="0" dirty="0" smtClean="0"/>
          </a:p>
          <a:p>
            <a:r>
              <a:rPr lang="en-GB" sz="1600" noProof="0" dirty="0" smtClean="0"/>
              <a:t>Same result is obtained if two YFCC units are installed one in front of the other. The meeting point of the two air flows produces the same effect as an obstacle on the ceiling, thus directing the air flow downwards to the floor.</a:t>
            </a:r>
          </a:p>
          <a:p>
            <a:pPr>
              <a:buNone/>
            </a:pPr>
            <a:r>
              <a:rPr lang="en-GB" sz="1600" noProof="0" dirty="0" smtClean="0"/>
              <a:t> </a:t>
            </a:r>
          </a:p>
          <a:p>
            <a:r>
              <a:rPr lang="en-GB" sz="1600" noProof="0" dirty="0" smtClean="0"/>
              <a:t>Height of installation : min 2,6 m – max 3,2 m (</a:t>
            </a:r>
            <a:r>
              <a:rPr lang="en-GB" sz="1600" dirty="0" smtClean="0"/>
              <a:t>YFCC</a:t>
            </a:r>
            <a:r>
              <a:rPr lang="en-GB" sz="1600" noProof="0" dirty="0" smtClean="0"/>
              <a:t> 1-2) 3,5 m (YFCC3)</a:t>
            </a:r>
          </a:p>
          <a:p>
            <a:pPr>
              <a:buNone/>
            </a:pPr>
            <a:endParaRPr lang="en-GB" sz="1600" noProof="0" dirty="0" smtClean="0"/>
          </a:p>
          <a:p>
            <a:r>
              <a:rPr lang="en-GB" sz="1600" noProof="0" dirty="0" smtClean="0"/>
              <a:t>The working speed of the fan-coil has to be selected in accordance to room dimensions and above mentioned air throw diagrams</a:t>
            </a:r>
            <a:endParaRPr lang="en-GB" sz="1600" noProof="0" dirty="0"/>
          </a:p>
        </p:txBody>
      </p:sp>
      <p:sp>
        <p:nvSpPr>
          <p:cNvPr id="6" name="Rectangle 2"/>
          <p:cNvSpPr txBox="1">
            <a:spLocks noChangeArrowheads="1"/>
          </p:cNvSpPr>
          <p:nvPr/>
        </p:nvSpPr>
        <p:spPr bwMode="auto">
          <a:xfrm>
            <a:off x="251520"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INSTALLATION NOTES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3"/>
          <p:cNvSpPr>
            <a:spLocks noGrp="1"/>
          </p:cNvSpPr>
          <p:nvPr>
            <p:ph idx="1"/>
          </p:nvPr>
        </p:nvSpPr>
        <p:spPr/>
        <p:txBody>
          <a:bodyPr/>
          <a:lstStyle/>
          <a:p>
            <a:pPr eaLnBrk="1" hangingPunct="1"/>
            <a:r>
              <a:rPr lang="en-GB" noProof="0" dirty="0" smtClean="0"/>
              <a:t>Condensate drain pump</a:t>
            </a:r>
          </a:p>
          <a:p>
            <a:r>
              <a:rPr lang="en-GB" noProof="0" dirty="0" smtClean="0"/>
              <a:t>Electric heater with integral: safety thermostat and relay control.</a:t>
            </a:r>
          </a:p>
          <a:p>
            <a:pPr eaLnBrk="1" hangingPunct="1"/>
            <a:r>
              <a:rPr lang="en-GB" noProof="0" dirty="0" smtClean="0"/>
              <a:t>Auxiliary condensate Collection Tray </a:t>
            </a:r>
          </a:p>
          <a:p>
            <a:pPr eaLnBrk="1" hangingPunct="1"/>
            <a:r>
              <a:rPr lang="en-GB" noProof="0" dirty="0" smtClean="0"/>
              <a:t>2 or 3 way valve Kit </a:t>
            </a:r>
          </a:p>
          <a:p>
            <a:pPr eaLnBrk="1" hangingPunct="1"/>
            <a:r>
              <a:rPr lang="en-GB" noProof="0" dirty="0" smtClean="0"/>
              <a:t>Wall electronic controls</a:t>
            </a:r>
          </a:p>
          <a:p>
            <a:pPr eaLnBrk="1" hangingPunct="1">
              <a:buFont typeface="Arial" charset="0"/>
              <a:buNone/>
            </a:pPr>
            <a:endParaRPr lang="en-GB" noProof="0" dirty="0" smtClean="0"/>
          </a:p>
        </p:txBody>
      </p:sp>
      <p:sp>
        <p:nvSpPr>
          <p:cNvPr id="4"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AVAILABLE ACCESSORIES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3"/>
          <p:cNvSpPr>
            <a:spLocks noGrp="1"/>
          </p:cNvSpPr>
          <p:nvPr>
            <p:ph idx="1"/>
          </p:nvPr>
        </p:nvSpPr>
        <p:spPr>
          <a:xfrm>
            <a:off x="250825" y="2708275"/>
            <a:ext cx="8713788" cy="2808288"/>
          </a:xfrm>
        </p:spPr>
        <p:txBody>
          <a:bodyPr/>
          <a:lstStyle/>
          <a:p>
            <a:pPr eaLnBrk="1" hangingPunct="1">
              <a:buFont typeface="Arial" charset="0"/>
              <a:buNone/>
            </a:pPr>
            <a:r>
              <a:rPr lang="en-GB" sz="1600" noProof="0" dirty="0" smtClean="0"/>
              <a:t>YFCC  1 unit is made from YFCN 2</a:t>
            </a:r>
          </a:p>
          <a:p>
            <a:pPr eaLnBrk="1" hangingPunct="1">
              <a:buFont typeface="Arial" charset="0"/>
              <a:buNone/>
            </a:pPr>
            <a:r>
              <a:rPr lang="en-GB" sz="1600" noProof="0" dirty="0" smtClean="0"/>
              <a:t>YFCC  2 unit is made from YFCN 5</a:t>
            </a:r>
          </a:p>
          <a:p>
            <a:pPr eaLnBrk="1" hangingPunct="1">
              <a:buFont typeface="Arial" charset="0"/>
              <a:buNone/>
            </a:pPr>
            <a:r>
              <a:rPr lang="en-GB" sz="1600" noProof="0" dirty="0" smtClean="0"/>
              <a:t>YFCC  3 unit is made from YFCN 7</a:t>
            </a:r>
          </a:p>
          <a:p>
            <a:pPr eaLnBrk="1" hangingPunct="1">
              <a:buFont typeface="Arial" charset="0"/>
              <a:buNone/>
            </a:pPr>
            <a:endParaRPr lang="en-GB" noProof="0" dirty="0" smtClean="0"/>
          </a:p>
        </p:txBody>
      </p:sp>
      <p:sp>
        <p:nvSpPr>
          <p:cNvPr id="5" name="Titolo 1"/>
          <p:cNvSpPr txBox="1">
            <a:spLocks/>
          </p:cNvSpPr>
          <p:nvPr/>
        </p:nvSpPr>
        <p:spPr>
          <a:xfrm>
            <a:off x="250825" y="1565275"/>
            <a:ext cx="8229600" cy="1143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scene3d>
              <a:camera prst="orthographicFront"/>
              <a:lightRig rig="threePt" dir="t"/>
            </a:scene3d>
            <a:sp3d extrusionH="57150">
              <a:bevelB w="82550" h="38100" prst="coolSlant"/>
              <a:extrusionClr>
                <a:schemeClr val="tx2">
                  <a:lumMod val="40000"/>
                  <a:lumOff val="60000"/>
                </a:schemeClr>
              </a:extrusionClr>
            </a:sp3d>
          </a:bodyPr>
          <a:lstStyle/>
          <a:p>
            <a:pPr fontAlgn="auto">
              <a:spcAft>
                <a:spcPts val="0"/>
              </a:spcAft>
              <a:defRPr/>
            </a:pPr>
            <a:r>
              <a:rPr lang="it-IT" dirty="0" err="1" smtClean="0">
                <a:ea typeface="+mj-ea"/>
                <a:cs typeface="Arial" pitchFamily="34" charset="0"/>
              </a:rPr>
              <a:t>Accessories</a:t>
            </a:r>
            <a:r>
              <a:rPr lang="it-IT" dirty="0" smtClean="0">
                <a:ea typeface="+mj-ea"/>
                <a:cs typeface="Arial" pitchFamily="34" charset="0"/>
              </a:rPr>
              <a:t>, </a:t>
            </a:r>
            <a:r>
              <a:rPr lang="it-IT" dirty="0" err="1" smtClean="0">
                <a:ea typeface="+mj-ea"/>
                <a:cs typeface="Arial" pitchFamily="34" charset="0"/>
              </a:rPr>
              <a:t>controls</a:t>
            </a:r>
            <a:r>
              <a:rPr lang="it-IT" dirty="0" smtClean="0">
                <a:ea typeface="+mj-ea"/>
                <a:cs typeface="Arial" pitchFamily="34" charset="0"/>
              </a:rPr>
              <a:t> and </a:t>
            </a:r>
            <a:r>
              <a:rPr lang="it-IT" dirty="0" err="1" smtClean="0">
                <a:ea typeface="+mj-ea"/>
                <a:cs typeface="Arial" pitchFamily="34" charset="0"/>
              </a:rPr>
              <a:t>wiring</a:t>
            </a:r>
            <a:r>
              <a:rPr lang="it-IT" dirty="0" smtClean="0">
                <a:ea typeface="+mj-ea"/>
                <a:cs typeface="Arial" pitchFamily="34" charset="0"/>
              </a:rPr>
              <a:t> </a:t>
            </a:r>
            <a:r>
              <a:rPr lang="it-IT" dirty="0" err="1" smtClean="0">
                <a:ea typeface="+mj-ea"/>
                <a:cs typeface="Arial" pitchFamily="34" charset="0"/>
              </a:rPr>
              <a:t>diagrams</a:t>
            </a:r>
            <a:r>
              <a:rPr lang="it-IT" dirty="0" smtClean="0">
                <a:ea typeface="+mj-ea"/>
                <a:cs typeface="Arial" pitchFamily="34" charset="0"/>
              </a:rPr>
              <a:t> are the </a:t>
            </a:r>
            <a:r>
              <a:rPr lang="it-IT" dirty="0" err="1" smtClean="0">
                <a:ea typeface="+mj-ea"/>
                <a:cs typeface="Arial" pitchFamily="34" charset="0"/>
              </a:rPr>
              <a:t>same</a:t>
            </a:r>
            <a:r>
              <a:rPr lang="it-IT" dirty="0" smtClean="0">
                <a:ea typeface="+mj-ea"/>
                <a:cs typeface="Arial" pitchFamily="34" charset="0"/>
              </a:rPr>
              <a:t> </a:t>
            </a:r>
            <a:r>
              <a:rPr lang="it-IT" dirty="0" err="1" smtClean="0">
                <a:ea typeface="+mj-ea"/>
                <a:cs typeface="Arial" pitchFamily="34" charset="0"/>
              </a:rPr>
              <a:t>of</a:t>
            </a:r>
            <a:r>
              <a:rPr lang="it-IT" dirty="0" smtClean="0">
                <a:ea typeface="+mj-ea"/>
                <a:cs typeface="Arial" pitchFamily="34" charset="0"/>
              </a:rPr>
              <a:t> YFCN </a:t>
            </a:r>
            <a:r>
              <a:rPr lang="it-IT" dirty="0" err="1" smtClean="0">
                <a:ea typeface="+mj-ea"/>
                <a:cs typeface="Arial" pitchFamily="34" charset="0"/>
              </a:rPr>
              <a:t>CD</a:t>
            </a:r>
            <a:r>
              <a:rPr lang="it-IT" dirty="0" smtClean="0">
                <a:ea typeface="+mj-ea"/>
                <a:cs typeface="Arial" pitchFamily="34" charset="0"/>
              </a:rPr>
              <a:t> </a:t>
            </a:r>
            <a:r>
              <a:rPr lang="it-IT" dirty="0" err="1" smtClean="0">
                <a:ea typeface="+mj-ea"/>
                <a:cs typeface="Arial" pitchFamily="34" charset="0"/>
              </a:rPr>
              <a:t>concealed</a:t>
            </a:r>
            <a:r>
              <a:rPr lang="it-IT" dirty="0" smtClean="0">
                <a:ea typeface="+mj-ea"/>
                <a:cs typeface="Arial" pitchFamily="34" charset="0"/>
              </a:rPr>
              <a:t> </a:t>
            </a:r>
            <a:r>
              <a:rPr lang="it-IT" dirty="0" err="1" smtClean="0">
                <a:ea typeface="+mj-ea"/>
                <a:cs typeface="Arial" pitchFamily="34" charset="0"/>
              </a:rPr>
              <a:t>model</a:t>
            </a:r>
            <a:endParaRPr lang="it-IT" dirty="0">
              <a:ea typeface="+mj-ea"/>
              <a:cs typeface="Arial" pitchFamily="34" charset="0"/>
            </a:endParaRPr>
          </a:p>
        </p:txBody>
      </p:sp>
      <p:sp>
        <p:nvSpPr>
          <p:cNvPr id="4"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ORIGINS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2" cstate="print"/>
          <a:srcRect/>
          <a:stretch>
            <a:fillRect/>
          </a:stretch>
        </p:blipFill>
        <p:spPr bwMode="auto">
          <a:xfrm>
            <a:off x="179388" y="1196975"/>
            <a:ext cx="2197608" cy="4680297"/>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338474" y="1196975"/>
            <a:ext cx="4833926" cy="4882402"/>
          </a:xfrm>
          <a:prstGeom prst="rect">
            <a:avLst/>
          </a:prstGeom>
          <a:noFill/>
          <a:ln w="9525">
            <a:noFill/>
            <a:miter lim="800000"/>
            <a:headEnd/>
            <a:tailEnd/>
          </a:ln>
          <a:effectLst/>
        </p:spPr>
      </p:pic>
      <p:sp>
        <p:nvSpPr>
          <p:cNvPr id="6"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CONTROL OPTIONS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1" name="Object 3"/>
          <p:cNvGraphicFramePr>
            <a:graphicFrameLocks noChangeAspect="1"/>
          </p:cNvGraphicFramePr>
          <p:nvPr/>
        </p:nvGraphicFramePr>
        <p:xfrm>
          <a:off x="381000" y="1752600"/>
          <a:ext cx="2263775" cy="1576388"/>
        </p:xfrm>
        <a:graphic>
          <a:graphicData uri="http://schemas.openxmlformats.org/presentationml/2006/ole">
            <p:oleObj spid="_x0000_s376834" name="Image" r:id="rId3" imgW="412566" imgH="286561" progId="">
              <p:embed/>
            </p:oleObj>
          </a:graphicData>
        </a:graphic>
      </p:graphicFrame>
      <p:graphicFrame>
        <p:nvGraphicFramePr>
          <p:cNvPr id="58373" name="Object 5"/>
          <p:cNvGraphicFramePr>
            <a:graphicFrameLocks noChangeAspect="1"/>
          </p:cNvGraphicFramePr>
          <p:nvPr/>
        </p:nvGraphicFramePr>
        <p:xfrm>
          <a:off x="304800" y="4343400"/>
          <a:ext cx="2333625" cy="1620838"/>
        </p:xfrm>
        <a:graphic>
          <a:graphicData uri="http://schemas.openxmlformats.org/presentationml/2006/ole">
            <p:oleObj spid="_x0000_s376835" name="Image" r:id="rId4" imgW="399600" imgH="278279" progId="">
              <p:embed/>
            </p:oleObj>
          </a:graphicData>
        </a:graphic>
      </p:graphicFrame>
      <p:sp>
        <p:nvSpPr>
          <p:cNvPr id="58380" name="Text Box 12"/>
          <p:cNvSpPr txBox="1">
            <a:spLocks noChangeArrowheads="1"/>
          </p:cNvSpPr>
          <p:nvPr/>
        </p:nvSpPr>
        <p:spPr bwMode="auto">
          <a:xfrm>
            <a:off x="2971800" y="2133600"/>
            <a:ext cx="3733800" cy="664797"/>
          </a:xfrm>
          <a:prstGeom prst="rect">
            <a:avLst/>
          </a:prstGeom>
          <a:noFill/>
          <a:ln w="9525">
            <a:noFill/>
            <a:miter lim="800000"/>
            <a:headEnd/>
            <a:tailEnd/>
          </a:ln>
          <a:effectLst/>
        </p:spPr>
        <p:txBody>
          <a:bodyPr>
            <a:spAutoFit/>
          </a:bodyPr>
          <a:lstStyle/>
          <a:p>
            <a:pPr algn="l">
              <a:spcBef>
                <a:spcPct val="20000"/>
              </a:spcBef>
            </a:pPr>
            <a:r>
              <a:rPr lang="it-IT" dirty="0"/>
              <a:t>Type: BR</a:t>
            </a:r>
          </a:p>
          <a:p>
            <a:pPr algn="l">
              <a:spcBef>
                <a:spcPct val="20000"/>
              </a:spcBef>
            </a:pPr>
            <a:r>
              <a:rPr lang="it-IT" sz="1600" dirty="0"/>
              <a:t>ON-OFF switch and 3 speed switch</a:t>
            </a:r>
            <a:r>
              <a:rPr lang="it-IT" sz="1600" dirty="0">
                <a:solidFill>
                  <a:srgbClr val="3333FF"/>
                </a:solidFill>
              </a:rPr>
              <a:t>.</a:t>
            </a:r>
          </a:p>
        </p:txBody>
      </p:sp>
      <p:sp>
        <p:nvSpPr>
          <p:cNvPr id="58381" name="Text Box 13"/>
          <p:cNvSpPr txBox="1">
            <a:spLocks noChangeArrowheads="1"/>
          </p:cNvSpPr>
          <p:nvPr/>
        </p:nvSpPr>
        <p:spPr bwMode="auto">
          <a:xfrm>
            <a:off x="3048000" y="4648200"/>
            <a:ext cx="5943600" cy="664797"/>
          </a:xfrm>
          <a:prstGeom prst="rect">
            <a:avLst/>
          </a:prstGeom>
          <a:noFill/>
          <a:ln w="9525">
            <a:noFill/>
            <a:miter lim="800000"/>
            <a:headEnd/>
            <a:tailEnd/>
          </a:ln>
          <a:effectLst/>
        </p:spPr>
        <p:txBody>
          <a:bodyPr>
            <a:spAutoFit/>
          </a:bodyPr>
          <a:lstStyle/>
          <a:p>
            <a:pPr algn="l">
              <a:spcBef>
                <a:spcPct val="20000"/>
              </a:spcBef>
            </a:pPr>
            <a:r>
              <a:rPr lang="it-IT" dirty="0"/>
              <a:t>Type: TR</a:t>
            </a:r>
          </a:p>
          <a:p>
            <a:pPr algn="l">
              <a:spcBef>
                <a:spcPct val="20000"/>
              </a:spcBef>
            </a:pPr>
            <a:r>
              <a:rPr lang="it-IT" sz="1600" dirty="0"/>
              <a:t>Electronic room thermostat for fan or valves control (ON-OFF).</a:t>
            </a:r>
          </a:p>
        </p:txBody>
      </p:sp>
      <p:sp>
        <p:nvSpPr>
          <p:cNvPr id="8" name="Rectangle 2"/>
          <p:cNvSpPr txBox="1">
            <a:spLocks noGrp="1" noChangeArrowheads="1"/>
          </p:cNvSpPr>
          <p:nvPr>
            <p:ph type="title"/>
          </p:nvPr>
        </p:nvSpPr>
        <p:spPr bwMode="auto">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REMOTE CONTROL OPTIONS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2971800" y="1143000"/>
            <a:ext cx="5867400" cy="1698927"/>
          </a:xfrm>
          <a:prstGeom prst="rect">
            <a:avLst/>
          </a:prstGeom>
          <a:noFill/>
          <a:ln w="9525">
            <a:noFill/>
            <a:miter lim="800000"/>
            <a:headEnd/>
            <a:tailEnd/>
          </a:ln>
          <a:effectLst/>
        </p:spPr>
        <p:txBody>
          <a:bodyPr>
            <a:spAutoFit/>
          </a:bodyPr>
          <a:lstStyle/>
          <a:p>
            <a:pPr algn="l">
              <a:spcBef>
                <a:spcPct val="20000"/>
              </a:spcBef>
            </a:pPr>
            <a:r>
              <a:rPr lang="it-IT" dirty="0"/>
              <a:t>Type: ATR</a:t>
            </a:r>
          </a:p>
          <a:p>
            <a:pPr algn="l">
              <a:spcBef>
                <a:spcPct val="20000"/>
              </a:spcBef>
              <a:buFontTx/>
              <a:buChar char="-"/>
            </a:pPr>
            <a:r>
              <a:rPr lang="it-IT" sz="1600" dirty="0"/>
              <a:t> Automatic speed switch.</a:t>
            </a:r>
          </a:p>
          <a:p>
            <a:pPr algn="l">
              <a:spcBef>
                <a:spcPct val="20000"/>
              </a:spcBef>
              <a:buFontTx/>
              <a:buChar char="-"/>
            </a:pPr>
            <a:r>
              <a:rPr lang="it-IT" sz="1600" dirty="0"/>
              <a:t> With 4 pipe installations and continuous chilled and hot water supply, it allows the automatic summer/winter change-over in accordance to the room temperature (-1°C = Winter, +1°C = Summer, Neutral Zone 2°C).</a:t>
            </a:r>
          </a:p>
        </p:txBody>
      </p:sp>
      <p:graphicFrame>
        <p:nvGraphicFramePr>
          <p:cNvPr id="65541" name="Object 5"/>
          <p:cNvGraphicFramePr>
            <a:graphicFrameLocks noChangeAspect="1"/>
          </p:cNvGraphicFramePr>
          <p:nvPr/>
        </p:nvGraphicFramePr>
        <p:xfrm>
          <a:off x="381000" y="1295400"/>
          <a:ext cx="2263775" cy="1550988"/>
        </p:xfrm>
        <a:graphic>
          <a:graphicData uri="http://schemas.openxmlformats.org/presentationml/2006/ole">
            <p:oleObj spid="_x0000_s377858" name="Image" r:id="rId3" imgW="412566" imgH="281878" progId="">
              <p:embed/>
            </p:oleObj>
          </a:graphicData>
        </a:graphic>
      </p:graphicFrame>
      <p:sp>
        <p:nvSpPr>
          <p:cNvPr id="65542" name="Text Box 6"/>
          <p:cNvSpPr txBox="1">
            <a:spLocks noChangeArrowheads="1"/>
          </p:cNvSpPr>
          <p:nvPr/>
        </p:nvSpPr>
        <p:spPr bwMode="auto">
          <a:xfrm>
            <a:off x="3124200" y="3581400"/>
            <a:ext cx="5867400" cy="911019"/>
          </a:xfrm>
          <a:prstGeom prst="rect">
            <a:avLst/>
          </a:prstGeom>
          <a:noFill/>
          <a:ln w="9525">
            <a:noFill/>
            <a:miter lim="800000"/>
            <a:headEnd/>
            <a:tailEnd/>
          </a:ln>
          <a:effectLst/>
        </p:spPr>
        <p:txBody>
          <a:bodyPr>
            <a:spAutoFit/>
          </a:bodyPr>
          <a:lstStyle/>
          <a:p>
            <a:pPr algn="l">
              <a:spcBef>
                <a:spcPct val="20000"/>
              </a:spcBef>
            </a:pPr>
            <a:r>
              <a:rPr lang="it-IT" dirty="0"/>
              <a:t>Type: TMO-503  and TMO-503-SV2</a:t>
            </a:r>
          </a:p>
          <a:p>
            <a:pPr algn="l">
              <a:spcBef>
                <a:spcPct val="20000"/>
              </a:spcBef>
            </a:pPr>
            <a:r>
              <a:rPr lang="it-IT" sz="1600" dirty="0"/>
              <a:t>The TMO 503 control, with a big and clear display, is designed to be installed in a series 503 wall box.</a:t>
            </a:r>
          </a:p>
        </p:txBody>
      </p:sp>
      <p:graphicFrame>
        <p:nvGraphicFramePr>
          <p:cNvPr id="65543" name="Object 7"/>
          <p:cNvGraphicFramePr>
            <a:graphicFrameLocks noChangeAspect="1"/>
          </p:cNvGraphicFramePr>
          <p:nvPr/>
        </p:nvGraphicFramePr>
        <p:xfrm>
          <a:off x="304800" y="3352800"/>
          <a:ext cx="1803400" cy="1208327"/>
        </p:xfrm>
        <a:graphic>
          <a:graphicData uri="http://schemas.openxmlformats.org/presentationml/2006/ole">
            <p:oleObj spid="_x0000_s377859" name="Image" r:id="rId4" imgW="383757" imgH="257759" progId="">
              <p:embed/>
            </p:oleObj>
          </a:graphicData>
        </a:graphic>
      </p:graphicFrame>
      <p:sp>
        <p:nvSpPr>
          <p:cNvPr id="65544" name="Text Box 8"/>
          <p:cNvSpPr txBox="1">
            <a:spLocks noChangeArrowheads="1"/>
          </p:cNvSpPr>
          <p:nvPr/>
        </p:nvSpPr>
        <p:spPr bwMode="auto">
          <a:xfrm>
            <a:off x="3124200" y="5230201"/>
            <a:ext cx="5638800" cy="664797"/>
          </a:xfrm>
          <a:prstGeom prst="rect">
            <a:avLst/>
          </a:prstGeom>
          <a:noFill/>
          <a:ln w="9525">
            <a:noFill/>
            <a:miter lim="800000"/>
            <a:headEnd/>
            <a:tailEnd/>
          </a:ln>
          <a:effectLst/>
        </p:spPr>
        <p:txBody>
          <a:bodyPr>
            <a:spAutoFit/>
          </a:bodyPr>
          <a:lstStyle/>
          <a:p>
            <a:pPr algn="l">
              <a:spcBef>
                <a:spcPct val="20000"/>
              </a:spcBef>
            </a:pPr>
            <a:r>
              <a:rPr lang="it-IT" dirty="0" err="1"/>
              <a:t>Type</a:t>
            </a:r>
            <a:r>
              <a:rPr lang="it-IT" dirty="0"/>
              <a:t>: </a:t>
            </a:r>
            <a:r>
              <a:rPr lang="it-IT" dirty="0" smtClean="0"/>
              <a:t>REC-S</a:t>
            </a:r>
            <a:endParaRPr lang="it-IT" dirty="0"/>
          </a:p>
          <a:p>
            <a:pPr algn="l">
              <a:spcBef>
                <a:spcPct val="20000"/>
              </a:spcBef>
            </a:pPr>
            <a:r>
              <a:rPr lang="it-IT" sz="1600" dirty="0" err="1"/>
              <a:t>Speed</a:t>
            </a:r>
            <a:r>
              <a:rPr lang="it-IT" sz="1600" dirty="0"/>
              <a:t> </a:t>
            </a:r>
            <a:r>
              <a:rPr lang="it-IT" sz="1600" dirty="0" err="1"/>
              <a:t>switch</a:t>
            </a:r>
            <a:r>
              <a:rPr lang="it-IT" sz="1600" dirty="0"/>
              <a:t> (Slave):</a:t>
            </a:r>
            <a:r>
              <a:rPr lang="it-IT" sz="1600" dirty="0" err="1"/>
              <a:t>it</a:t>
            </a:r>
            <a:r>
              <a:rPr lang="it-IT" sz="1600" dirty="0"/>
              <a:t> </a:t>
            </a:r>
            <a:r>
              <a:rPr lang="it-IT" sz="1600" dirty="0" err="1"/>
              <a:t>allows</a:t>
            </a:r>
            <a:r>
              <a:rPr lang="it-IT" sz="1600" dirty="0"/>
              <a:t> </a:t>
            </a:r>
            <a:r>
              <a:rPr lang="it-IT" sz="1600" dirty="0" err="1"/>
              <a:t>to</a:t>
            </a:r>
            <a:r>
              <a:rPr lang="it-IT" sz="1600" dirty="0"/>
              <a:t> </a:t>
            </a:r>
            <a:r>
              <a:rPr lang="it-IT" sz="1600" dirty="0" err="1"/>
              <a:t>control</a:t>
            </a:r>
            <a:r>
              <a:rPr lang="it-IT" sz="1600" dirty="0"/>
              <a:t> up </a:t>
            </a:r>
            <a:r>
              <a:rPr lang="it-IT" sz="1600" dirty="0" err="1"/>
              <a:t>to</a:t>
            </a:r>
            <a:r>
              <a:rPr lang="it-IT" sz="1600" dirty="0"/>
              <a:t> 8 </a:t>
            </a:r>
            <a:r>
              <a:rPr lang="it-IT" sz="1600" dirty="0" err="1"/>
              <a:t>units</a:t>
            </a:r>
            <a:endParaRPr lang="it-IT" sz="1600" dirty="0"/>
          </a:p>
        </p:txBody>
      </p:sp>
      <p:graphicFrame>
        <p:nvGraphicFramePr>
          <p:cNvPr id="65545" name="Object 9"/>
          <p:cNvGraphicFramePr>
            <a:graphicFrameLocks noChangeAspect="1"/>
          </p:cNvGraphicFramePr>
          <p:nvPr/>
        </p:nvGraphicFramePr>
        <p:xfrm>
          <a:off x="1049866" y="4797152"/>
          <a:ext cx="1058333" cy="1143000"/>
        </p:xfrm>
        <a:graphic>
          <a:graphicData uri="http://schemas.openxmlformats.org/presentationml/2006/ole">
            <p:oleObj spid="_x0000_s377860" name="Image" r:id="rId5" imgW="160559" imgH="172438" progId="">
              <p:embed/>
            </p:oleObj>
          </a:graphicData>
        </a:graphic>
      </p:graphicFrame>
      <p:sp>
        <p:nvSpPr>
          <p:cNvPr id="9"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REMOTE ELECTRONIC CONTROLS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5" name="Object 3"/>
          <p:cNvGraphicFramePr>
            <a:graphicFrameLocks noChangeAspect="1"/>
          </p:cNvGraphicFramePr>
          <p:nvPr/>
        </p:nvGraphicFramePr>
        <p:xfrm>
          <a:off x="838200" y="1600200"/>
          <a:ext cx="1905000" cy="1327150"/>
        </p:xfrm>
        <a:graphic>
          <a:graphicData uri="http://schemas.openxmlformats.org/presentationml/2006/ole">
            <p:oleObj spid="_x0000_s378882" name="Image" r:id="rId3" imgW="387355" imgH="270000" progId="">
              <p:embed/>
            </p:oleObj>
          </a:graphicData>
        </a:graphic>
      </p:graphicFrame>
      <p:sp>
        <p:nvSpPr>
          <p:cNvPr id="59396" name="Text Box 4"/>
          <p:cNvSpPr txBox="1">
            <a:spLocks noChangeArrowheads="1"/>
          </p:cNvSpPr>
          <p:nvPr/>
        </p:nvSpPr>
        <p:spPr bwMode="auto">
          <a:xfrm>
            <a:off x="3429000" y="1828800"/>
            <a:ext cx="5181600" cy="664797"/>
          </a:xfrm>
          <a:prstGeom prst="rect">
            <a:avLst/>
          </a:prstGeom>
          <a:noFill/>
          <a:ln w="9525">
            <a:noFill/>
            <a:miter lim="800000"/>
            <a:headEnd/>
            <a:tailEnd/>
          </a:ln>
          <a:effectLst/>
        </p:spPr>
        <p:txBody>
          <a:bodyPr>
            <a:spAutoFit/>
          </a:bodyPr>
          <a:lstStyle/>
          <a:p>
            <a:pPr algn="l">
              <a:spcBef>
                <a:spcPct val="20000"/>
              </a:spcBef>
            </a:pPr>
            <a:r>
              <a:rPr lang="it-IT" dirty="0"/>
              <a:t>Type: DTR</a:t>
            </a:r>
          </a:p>
          <a:p>
            <a:pPr algn="l">
              <a:spcBef>
                <a:spcPct val="20000"/>
              </a:spcBef>
            </a:pPr>
            <a:r>
              <a:rPr lang="it-IT" sz="1600" dirty="0"/>
              <a:t>Multi-function control with liquid crystall display.</a:t>
            </a:r>
          </a:p>
        </p:txBody>
      </p:sp>
      <p:sp>
        <p:nvSpPr>
          <p:cNvPr id="59397" name="Text Box 5"/>
          <p:cNvSpPr txBox="1">
            <a:spLocks noChangeArrowheads="1"/>
          </p:cNvSpPr>
          <p:nvPr/>
        </p:nvSpPr>
        <p:spPr bwMode="auto">
          <a:xfrm>
            <a:off x="3352800" y="4343400"/>
            <a:ext cx="5562600" cy="911019"/>
          </a:xfrm>
          <a:prstGeom prst="rect">
            <a:avLst/>
          </a:prstGeom>
          <a:noFill/>
          <a:ln w="9525">
            <a:noFill/>
            <a:miter lim="800000"/>
            <a:headEnd/>
            <a:tailEnd/>
          </a:ln>
          <a:effectLst/>
        </p:spPr>
        <p:txBody>
          <a:bodyPr>
            <a:spAutoFit/>
          </a:bodyPr>
          <a:lstStyle/>
          <a:p>
            <a:pPr algn="l">
              <a:spcBef>
                <a:spcPct val="20000"/>
              </a:spcBef>
            </a:pPr>
            <a:r>
              <a:rPr lang="it-IT" dirty="0"/>
              <a:t>Type: REC-D</a:t>
            </a:r>
          </a:p>
          <a:p>
            <a:pPr algn="l">
              <a:spcBef>
                <a:spcPct val="20000"/>
              </a:spcBef>
            </a:pPr>
            <a:r>
              <a:rPr lang="it-IT" sz="1600" dirty="0"/>
              <a:t>Speed switch (Slave):it allows to control up to 10 units with only one DTR control</a:t>
            </a:r>
          </a:p>
        </p:txBody>
      </p:sp>
      <p:graphicFrame>
        <p:nvGraphicFramePr>
          <p:cNvPr id="59398" name="Object 6"/>
          <p:cNvGraphicFramePr>
            <a:graphicFrameLocks noChangeAspect="1"/>
          </p:cNvGraphicFramePr>
          <p:nvPr/>
        </p:nvGraphicFramePr>
        <p:xfrm>
          <a:off x="685800" y="4114800"/>
          <a:ext cx="2057400" cy="1406525"/>
        </p:xfrm>
        <a:graphic>
          <a:graphicData uri="http://schemas.openxmlformats.org/presentationml/2006/ole">
            <p:oleObj spid="_x0000_s378883" name="Image" r:id="rId4" imgW="126000" imgH="86039" progId="">
              <p:embed/>
            </p:oleObj>
          </a:graphicData>
        </a:graphic>
      </p:graphicFrame>
      <p:sp>
        <p:nvSpPr>
          <p:cNvPr id="8" name="Rectangle 2"/>
          <p:cNvSpPr txBox="1">
            <a:spLocks noGrp="1" noChangeArrowheads="1"/>
          </p:cNvSpPr>
          <p:nvPr>
            <p:ph type="title"/>
          </p:nvPr>
        </p:nvSpPr>
        <p:spPr bwMode="auto">
          <a:xfrm>
            <a:off x="468312" y="333375"/>
            <a:ext cx="7632079"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REMOTE ELECTRONIC CONTROLS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3857620" y="2419529"/>
            <a:ext cx="1922463" cy="3505200"/>
          </a:xfrm>
          <a:prstGeom prst="rect">
            <a:avLst/>
          </a:prstGeom>
          <a:noFill/>
          <a:ln w="9525">
            <a:noFill/>
            <a:miter lim="800000"/>
            <a:headEnd/>
            <a:tailEnd/>
          </a:ln>
          <a:effectLst/>
        </p:spPr>
      </p:pic>
      <p:sp>
        <p:nvSpPr>
          <p:cNvPr id="48133" name="Text Box 5"/>
          <p:cNvSpPr txBox="1">
            <a:spLocks noChangeArrowheads="1"/>
          </p:cNvSpPr>
          <p:nvPr/>
        </p:nvSpPr>
        <p:spPr bwMode="auto">
          <a:xfrm>
            <a:off x="457200" y="1219200"/>
            <a:ext cx="4829180" cy="1200329"/>
          </a:xfrm>
          <a:prstGeom prst="rect">
            <a:avLst/>
          </a:prstGeom>
          <a:noFill/>
          <a:ln w="9525">
            <a:noFill/>
            <a:miter lim="800000"/>
            <a:headEnd/>
            <a:tailEnd/>
          </a:ln>
          <a:effectLst/>
        </p:spPr>
        <p:txBody>
          <a:bodyPr wrap="square">
            <a:spAutoFit/>
          </a:bodyPr>
          <a:lstStyle/>
          <a:p>
            <a:pPr algn="l">
              <a:lnSpc>
                <a:spcPct val="150000"/>
              </a:lnSpc>
              <a:spcBef>
                <a:spcPct val="50000"/>
              </a:spcBef>
            </a:pPr>
            <a:r>
              <a:rPr lang="it-IT" sz="1600" dirty="0"/>
              <a:t>The </a:t>
            </a:r>
            <a:r>
              <a:rPr lang="it-IT" sz="1600" dirty="0" smtClean="0"/>
              <a:t>YFCC </a:t>
            </a:r>
            <a:r>
              <a:rPr lang="it-IT" sz="1600" dirty="0" err="1"/>
              <a:t>units</a:t>
            </a:r>
            <a:r>
              <a:rPr lang="it-IT" sz="1600" dirty="0"/>
              <a:t> can </a:t>
            </a:r>
            <a:r>
              <a:rPr lang="it-IT" sz="1600" dirty="0" err="1"/>
              <a:t>be</a:t>
            </a:r>
            <a:r>
              <a:rPr lang="it-IT" sz="1600" dirty="0"/>
              <a:t> </a:t>
            </a:r>
            <a:r>
              <a:rPr lang="it-IT" sz="1600" dirty="0" err="1"/>
              <a:t>supplied</a:t>
            </a:r>
            <a:r>
              <a:rPr lang="it-IT" sz="1600" dirty="0"/>
              <a:t> </a:t>
            </a:r>
            <a:r>
              <a:rPr lang="it-IT" sz="1600" dirty="0" err="1"/>
              <a:t>with</a:t>
            </a:r>
            <a:r>
              <a:rPr lang="it-IT" sz="1600" dirty="0"/>
              <a:t> a </a:t>
            </a:r>
            <a:r>
              <a:rPr lang="it-IT" sz="1600" dirty="0" err="1"/>
              <a:t>microprocessor</a:t>
            </a:r>
            <a:r>
              <a:rPr lang="it-IT" sz="1600" dirty="0"/>
              <a:t> </a:t>
            </a:r>
            <a:r>
              <a:rPr lang="it-IT" sz="1600" dirty="0" err="1"/>
              <a:t>managing</a:t>
            </a:r>
            <a:r>
              <a:rPr lang="it-IT" sz="1600" dirty="0"/>
              <a:t> system </a:t>
            </a:r>
            <a:r>
              <a:rPr lang="it-IT" sz="1600" dirty="0" err="1"/>
              <a:t>operated</a:t>
            </a:r>
            <a:r>
              <a:rPr lang="it-IT" sz="1600" dirty="0"/>
              <a:t> </a:t>
            </a:r>
            <a:r>
              <a:rPr lang="it-IT" sz="1600" dirty="0" err="1"/>
              <a:t>by</a:t>
            </a:r>
            <a:r>
              <a:rPr lang="it-IT" sz="1600" dirty="0"/>
              <a:t> </a:t>
            </a:r>
            <a:r>
              <a:rPr lang="it-IT" sz="1600" dirty="0" err="1"/>
              <a:t>an</a:t>
            </a:r>
            <a:r>
              <a:rPr lang="it-IT" sz="1600" dirty="0"/>
              <a:t> </a:t>
            </a:r>
            <a:r>
              <a:rPr lang="it-IT" sz="1600" dirty="0" err="1"/>
              <a:t>infra-red</a:t>
            </a:r>
            <a:r>
              <a:rPr lang="it-IT" sz="1600" dirty="0"/>
              <a:t> remote </a:t>
            </a:r>
            <a:r>
              <a:rPr lang="it-IT" sz="1600" dirty="0" err="1"/>
              <a:t>control</a:t>
            </a:r>
            <a:r>
              <a:rPr lang="it-IT" sz="1600" dirty="0"/>
              <a:t> </a:t>
            </a:r>
            <a:r>
              <a:rPr lang="it-IT" sz="1600" dirty="0" err="1"/>
              <a:t>with</a:t>
            </a:r>
            <a:r>
              <a:rPr lang="it-IT" sz="1600" dirty="0"/>
              <a:t> </a:t>
            </a:r>
            <a:r>
              <a:rPr lang="it-IT" sz="1600" dirty="0" err="1"/>
              <a:t>liquid</a:t>
            </a:r>
            <a:r>
              <a:rPr lang="it-IT" sz="1600" dirty="0"/>
              <a:t> </a:t>
            </a:r>
            <a:r>
              <a:rPr lang="it-IT" sz="1600" dirty="0" err="1"/>
              <a:t>crystall</a:t>
            </a:r>
            <a:r>
              <a:rPr lang="it-IT" sz="1600" dirty="0"/>
              <a:t> display.</a:t>
            </a:r>
          </a:p>
        </p:txBody>
      </p:sp>
      <p:sp>
        <p:nvSpPr>
          <p:cNvPr id="48137" name="Text Box 9"/>
          <p:cNvSpPr txBox="1">
            <a:spLocks noChangeArrowheads="1"/>
          </p:cNvSpPr>
          <p:nvPr/>
        </p:nvSpPr>
        <p:spPr bwMode="auto">
          <a:xfrm>
            <a:off x="500034" y="2500306"/>
            <a:ext cx="3048000" cy="2677656"/>
          </a:xfrm>
          <a:prstGeom prst="rect">
            <a:avLst/>
          </a:prstGeom>
          <a:noFill/>
          <a:ln w="9525">
            <a:noFill/>
            <a:miter lim="800000"/>
            <a:headEnd/>
            <a:tailEnd/>
          </a:ln>
          <a:effectLst/>
        </p:spPr>
        <p:txBody>
          <a:bodyPr>
            <a:spAutoFit/>
          </a:bodyPr>
          <a:lstStyle/>
          <a:p>
            <a:pPr algn="l">
              <a:lnSpc>
                <a:spcPct val="150000"/>
              </a:lnSpc>
              <a:spcBef>
                <a:spcPct val="50000"/>
              </a:spcBef>
            </a:pPr>
            <a:r>
              <a:rPr lang="it-IT" sz="1600" dirty="0"/>
              <a:t>A </a:t>
            </a:r>
            <a:r>
              <a:rPr lang="it-IT" sz="1600" dirty="0" err="1"/>
              <a:t>group</a:t>
            </a:r>
            <a:r>
              <a:rPr lang="it-IT" sz="1600" dirty="0"/>
              <a:t> </a:t>
            </a:r>
            <a:r>
              <a:rPr lang="it-IT" sz="1600" dirty="0" err="1"/>
              <a:t>of</a:t>
            </a:r>
            <a:r>
              <a:rPr lang="it-IT" sz="1600" dirty="0"/>
              <a:t> </a:t>
            </a:r>
            <a:r>
              <a:rPr lang="it-IT" sz="1600" dirty="0" smtClean="0"/>
              <a:t>YFCC </a:t>
            </a:r>
            <a:r>
              <a:rPr lang="it-IT" sz="1600" dirty="0" err="1"/>
              <a:t>units</a:t>
            </a:r>
            <a:r>
              <a:rPr lang="it-IT" sz="1600" dirty="0"/>
              <a:t> </a:t>
            </a:r>
            <a:r>
              <a:rPr lang="it-IT" sz="1600" dirty="0" err="1"/>
              <a:t>with</a:t>
            </a:r>
            <a:r>
              <a:rPr lang="it-IT" sz="1600" dirty="0"/>
              <a:t> </a:t>
            </a:r>
            <a:r>
              <a:rPr lang="it-IT" sz="1600" dirty="0" err="1"/>
              <a:t>infra-red</a:t>
            </a:r>
            <a:r>
              <a:rPr lang="it-IT" sz="1600" dirty="0"/>
              <a:t> remote </a:t>
            </a:r>
            <a:r>
              <a:rPr lang="it-IT" sz="1600" dirty="0" err="1"/>
              <a:t>control</a:t>
            </a:r>
            <a:r>
              <a:rPr lang="it-IT" sz="1600" dirty="0"/>
              <a:t> </a:t>
            </a:r>
            <a:r>
              <a:rPr lang="it-IT" sz="1600" dirty="0" err="1"/>
              <a:t>microprocessor</a:t>
            </a:r>
            <a:r>
              <a:rPr lang="it-IT" sz="1600" dirty="0"/>
              <a:t> can </a:t>
            </a:r>
            <a:r>
              <a:rPr lang="it-IT" sz="1600" dirty="0" err="1"/>
              <a:t>be</a:t>
            </a:r>
            <a:r>
              <a:rPr lang="it-IT" sz="1600" dirty="0"/>
              <a:t> </a:t>
            </a:r>
            <a:r>
              <a:rPr lang="it-IT" sz="1600" dirty="0" err="1"/>
              <a:t>connected</a:t>
            </a:r>
            <a:r>
              <a:rPr lang="it-IT" sz="1600" dirty="0"/>
              <a:t> via a serial link and can </a:t>
            </a:r>
            <a:r>
              <a:rPr lang="it-IT" sz="1600" dirty="0" err="1"/>
              <a:t>consequently</a:t>
            </a:r>
            <a:r>
              <a:rPr lang="it-IT" sz="1600" dirty="0"/>
              <a:t> </a:t>
            </a:r>
            <a:r>
              <a:rPr lang="it-IT" sz="1600" dirty="0" err="1"/>
              <a:t>be</a:t>
            </a:r>
            <a:r>
              <a:rPr lang="it-IT" sz="1600" dirty="0"/>
              <a:t> </a:t>
            </a:r>
            <a:r>
              <a:rPr lang="it-IT" sz="1600" dirty="0" err="1"/>
              <a:t>managed</a:t>
            </a:r>
            <a:r>
              <a:rPr lang="it-IT" sz="1600" dirty="0"/>
              <a:t> at the </a:t>
            </a:r>
            <a:r>
              <a:rPr lang="it-IT" sz="1600" dirty="0" err="1"/>
              <a:t>same</a:t>
            </a:r>
            <a:r>
              <a:rPr lang="it-IT" sz="1600" dirty="0"/>
              <a:t> </a:t>
            </a:r>
            <a:r>
              <a:rPr lang="it-IT" sz="1600" dirty="0" err="1"/>
              <a:t>time</a:t>
            </a:r>
            <a:r>
              <a:rPr lang="it-IT" sz="1600" dirty="0"/>
              <a:t> </a:t>
            </a:r>
            <a:r>
              <a:rPr lang="it-IT" sz="1600" dirty="0" err="1"/>
              <a:t>by</a:t>
            </a:r>
            <a:r>
              <a:rPr lang="it-IT" sz="1600" dirty="0"/>
              <a:t> just </a:t>
            </a:r>
            <a:r>
              <a:rPr lang="it-IT" sz="1600" dirty="0" err="1"/>
              <a:t>one</a:t>
            </a:r>
            <a:r>
              <a:rPr lang="it-IT" sz="1600" dirty="0"/>
              <a:t> </a:t>
            </a:r>
            <a:r>
              <a:rPr lang="it-IT" sz="1600" dirty="0" err="1"/>
              <a:t>infra-red</a:t>
            </a:r>
            <a:r>
              <a:rPr lang="it-IT" sz="1600" dirty="0"/>
              <a:t> remote </a:t>
            </a:r>
            <a:r>
              <a:rPr lang="it-IT" sz="1600" dirty="0" err="1"/>
              <a:t>control</a:t>
            </a:r>
            <a:r>
              <a:rPr lang="it-IT" sz="1600" dirty="0"/>
              <a:t>.</a:t>
            </a:r>
          </a:p>
        </p:txBody>
      </p:sp>
      <p:pic>
        <p:nvPicPr>
          <p:cNvPr id="6147" name="Picture 3"/>
          <p:cNvPicPr>
            <a:picLocks noChangeAspect="1" noChangeArrowheads="1"/>
          </p:cNvPicPr>
          <p:nvPr/>
        </p:nvPicPr>
        <p:blipFill>
          <a:blip r:embed="rId3" cstate="print"/>
          <a:srcRect/>
          <a:stretch>
            <a:fillRect/>
          </a:stretch>
        </p:blipFill>
        <p:spPr bwMode="auto">
          <a:xfrm>
            <a:off x="5294518" y="1219200"/>
            <a:ext cx="3849482" cy="2500330"/>
          </a:xfrm>
          <a:prstGeom prst="rect">
            <a:avLst/>
          </a:prstGeom>
          <a:noFill/>
          <a:ln w="9525">
            <a:noFill/>
            <a:miter lim="800000"/>
            <a:headEnd/>
            <a:tailEnd/>
          </a:ln>
          <a:effectLst/>
        </p:spPr>
      </p:pic>
      <p:sp>
        <p:nvSpPr>
          <p:cNvPr id="7"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INFRA RED REMOTE CONTROLS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enza-titolo-1.gif"/>
          <p:cNvPicPr>
            <a:picLocks noChangeAspect="1"/>
          </p:cNvPicPr>
          <p:nvPr/>
        </p:nvPicPr>
        <p:blipFill>
          <a:blip r:embed="rId3" cstate="print"/>
          <a:stretch>
            <a:fillRect/>
          </a:stretch>
        </p:blipFill>
        <p:spPr>
          <a:xfrm>
            <a:off x="0" y="0"/>
            <a:ext cx="8809532" cy="6162677"/>
          </a:xfrm>
          <a:prstGeom prst="rect">
            <a:avLst/>
          </a:prstGeom>
        </p:spPr>
      </p:pic>
      <p:sp>
        <p:nvSpPr>
          <p:cNvPr id="4" name="CasellaDiTesto 3"/>
          <p:cNvSpPr txBox="1"/>
          <p:nvPr/>
        </p:nvSpPr>
        <p:spPr>
          <a:xfrm>
            <a:off x="2750331" y="1028626"/>
            <a:ext cx="321471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sz="2000" b="1" kern="1400" dirty="0" smtClean="0"/>
              <a:t>  </a:t>
            </a:r>
            <a:r>
              <a:rPr lang="it-IT" sz="1600" b="1" kern="1400" dirty="0" smtClean="0"/>
              <a:t>The wireless </a:t>
            </a:r>
            <a:r>
              <a:rPr lang="it-IT" sz="1600" b="1" kern="1400" dirty="0" err="1" smtClean="0"/>
              <a:t>control</a:t>
            </a:r>
            <a:r>
              <a:rPr lang="it-IT" sz="1600" b="1" kern="1400" dirty="0" smtClean="0"/>
              <a:t> system</a:t>
            </a:r>
            <a:endParaRPr lang="it-IT" sz="1600" b="1" kern="1400" dirty="0"/>
          </a:p>
        </p:txBody>
      </p:sp>
      <p:pic>
        <p:nvPicPr>
          <p:cNvPr id="5123" name="Picture 3"/>
          <p:cNvPicPr>
            <a:picLocks noChangeAspect="1" noChangeArrowheads="1"/>
          </p:cNvPicPr>
          <p:nvPr/>
        </p:nvPicPr>
        <p:blipFill>
          <a:blip r:embed="rId4" cstate="print"/>
          <a:srcRect/>
          <a:stretch>
            <a:fillRect/>
          </a:stretch>
        </p:blipFill>
        <p:spPr bwMode="auto">
          <a:xfrm>
            <a:off x="4357686" y="71413"/>
            <a:ext cx="1857388" cy="59098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olo 142"/>
          <p:cNvSpPr>
            <a:spLocks noGrp="1"/>
          </p:cNvSpPr>
          <p:nvPr>
            <p:ph type="title"/>
          </p:nvPr>
        </p:nvSpPr>
        <p:spPr>
          <a:xfrm>
            <a:off x="357188" y="1124744"/>
            <a:ext cx="8786812" cy="1270471"/>
          </a:xfrm>
        </p:spPr>
        <p:txBody>
          <a:bodyPr rtlCol="0">
            <a:noAutofit/>
          </a:bodyPr>
          <a:lstStyle/>
          <a:p>
            <a:pPr algn="l" eaLnBrk="1" fontAlgn="auto" hangingPunct="1">
              <a:spcAft>
                <a:spcPts val="0"/>
              </a:spcAft>
              <a:defRPr/>
            </a:pPr>
            <a:r>
              <a:rPr lang="en-GB" sz="1400" b="0" noProof="0" dirty="0" smtClean="0"/>
              <a:t>YFCC units are an evolution of </a:t>
            </a:r>
            <a:r>
              <a:rPr lang="en-GB" sz="1400" b="0" dirty="0" smtClean="0"/>
              <a:t>YFCN </a:t>
            </a:r>
            <a:r>
              <a:rPr lang="en-GB" sz="1400" b="0" noProof="0" dirty="0" smtClean="0"/>
              <a:t>concealed version and thanks to the particular air handling section, YFCC units generate an airflow with a “</a:t>
            </a:r>
            <a:r>
              <a:rPr lang="en-GB" sz="1400" b="0" dirty="0" smtClean="0"/>
              <a:t>COANDA</a:t>
            </a:r>
            <a:r>
              <a:rPr lang="en-GB" sz="1400" b="0" noProof="0" dirty="0" smtClean="0"/>
              <a:t>” effect</a:t>
            </a:r>
            <a:r>
              <a:rPr lang="en-GB" sz="1400" b="0" noProof="0" dirty="0" smtClean="0"/>
              <a:t>. </a:t>
            </a:r>
            <a:br>
              <a:rPr lang="en-GB" sz="1400" b="0" noProof="0" dirty="0" smtClean="0"/>
            </a:br>
            <a:r>
              <a:rPr lang="en-GB" sz="1400" b="0" noProof="0" dirty="0" smtClean="0"/>
              <a:t>The unit is suitable for installation in a suspended ceiling</a:t>
            </a:r>
            <a:br>
              <a:rPr lang="en-GB" sz="1400" b="0" noProof="0" dirty="0" smtClean="0"/>
            </a:br>
            <a:r>
              <a:rPr lang="en-GB" sz="1400" b="0" noProof="0" dirty="0" smtClean="0"/>
              <a:t>Air intake is from the bottom while the air supply is parallel to the ceiling.</a:t>
            </a:r>
            <a:br>
              <a:rPr lang="en-GB" sz="1400" b="0" noProof="0" dirty="0" smtClean="0"/>
            </a:br>
            <a:r>
              <a:rPr lang="en-GB" sz="1400" b="0" noProof="0" dirty="0" smtClean="0"/>
              <a:t>The “YFCC” effect creates excellent circulation of the air inside the room.</a:t>
            </a:r>
            <a:r>
              <a:rPr lang="en-GB" sz="1800" b="1" dirty="0" smtClean="0">
                <a:solidFill>
                  <a:schemeClr val="tx2">
                    <a:lumMod val="75000"/>
                  </a:schemeClr>
                </a:solidFill>
              </a:rPr>
              <a:t/>
            </a:r>
            <a:br>
              <a:rPr lang="en-GB" sz="1800" b="1" dirty="0" smtClean="0">
                <a:solidFill>
                  <a:schemeClr val="tx2">
                    <a:lumMod val="75000"/>
                  </a:schemeClr>
                </a:solidFill>
              </a:rPr>
            </a:br>
            <a:endParaRPr lang="en-GB" sz="1800" b="1" dirty="0">
              <a:solidFill>
                <a:schemeClr val="tx2">
                  <a:lumMod val="75000"/>
                </a:schemeClr>
              </a:solidFill>
            </a:endParaRPr>
          </a:p>
        </p:txBody>
      </p:sp>
      <p:pic>
        <p:nvPicPr>
          <p:cNvPr id="3075" name="Picture 2"/>
          <p:cNvPicPr>
            <a:picLocks noChangeAspect="1" noChangeArrowheads="1"/>
          </p:cNvPicPr>
          <p:nvPr/>
        </p:nvPicPr>
        <p:blipFill>
          <a:blip r:embed="rId2" cstate="print"/>
          <a:srcRect/>
          <a:stretch>
            <a:fillRect/>
          </a:stretch>
        </p:blipFill>
        <p:spPr bwMode="auto">
          <a:xfrm>
            <a:off x="642938" y="2395215"/>
            <a:ext cx="7241430" cy="3679390"/>
          </a:xfrm>
          <a:prstGeom prst="rect">
            <a:avLst/>
          </a:prstGeom>
          <a:noFill/>
          <a:ln w="9525">
            <a:noFill/>
            <a:miter lim="800000"/>
            <a:headEnd/>
            <a:tailEnd/>
          </a:ln>
        </p:spPr>
      </p:pic>
      <p:sp>
        <p:nvSpPr>
          <p:cNvPr id="4" name="Rectangle 2"/>
          <p:cNvSpPr txBox="1">
            <a:spLocks noChangeArrowheads="1"/>
          </p:cNvSpPr>
          <p:nvPr/>
        </p:nvSpPr>
        <p:spPr bwMode="auto">
          <a:xfrm>
            <a:off x="755650" y="539750"/>
            <a:ext cx="7920038" cy="58499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 UNITS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251520" y="1340768"/>
            <a:ext cx="5486400" cy="4525963"/>
          </a:xfrm>
          <a:prstGeom prst="rect">
            <a:avLst/>
          </a:prstGeom>
        </p:spPr>
        <p:txBody>
          <a:bodyPr/>
          <a:lstStyle/>
          <a:p>
            <a:pPr marL="342900" lvl="0" indent="-342900">
              <a:spcBef>
                <a:spcPct val="20000"/>
              </a:spcBef>
              <a:buFont typeface="Arial" pitchFamily="34" charset="0"/>
              <a:buChar char="•"/>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MBV – </a:t>
            </a:r>
            <a:r>
              <a:rPr lang="en-US" sz="2000" b="1" dirty="0" smtClean="0"/>
              <a:t>Main coil 3 way valve</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3 way valve, ON-OFF,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with electric motor and mounting kit</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with </a:t>
            </a:r>
            <a:r>
              <a:rPr lang="it-IT" dirty="0" err="1" smtClean="0"/>
              <a:t>micrometric</a:t>
            </a:r>
            <a:r>
              <a:rPr lang="it-IT" dirty="0" smtClean="0"/>
              <a:t> </a:t>
            </a:r>
            <a:r>
              <a:rPr lang="it-IT" dirty="0" err="1" smtClean="0"/>
              <a:t>lockshield</a:t>
            </a:r>
            <a:r>
              <a:rPr lang="it-IT" dirty="0" smtClean="0"/>
              <a:t> valve.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ABV – </a:t>
            </a:r>
            <a:r>
              <a:rPr lang="en-US" sz="2000" b="1" dirty="0" smtClean="0"/>
              <a:t>Additional coil 3 way valve</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3 way valve, ON-OFF,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with electric motor and mounting kit</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r>
              <a:rPr kumimoji="0" lang="en-GB" sz="1800" b="0" i="0" u="none" strike="noStrike" kern="1200" cap="none" spc="0" normalizeH="0" baseline="0" noProof="0" dirty="0" smtClean="0">
                <a:ln>
                  <a:noFill/>
                </a:ln>
                <a:solidFill>
                  <a:schemeClr val="tx1"/>
                </a:solidFill>
                <a:effectLst/>
                <a:uLnTx/>
                <a:uFillTx/>
                <a:latin typeface="+mn-lt"/>
                <a:ea typeface="+mn-ea"/>
                <a:cs typeface="+mn-cs"/>
              </a:rPr>
              <a:t>with </a:t>
            </a:r>
            <a:r>
              <a:rPr lang="it-IT" dirty="0" err="1" smtClean="0"/>
              <a:t>micrometric</a:t>
            </a:r>
            <a:r>
              <a:rPr lang="it-IT" dirty="0" smtClean="0"/>
              <a:t> </a:t>
            </a:r>
            <a:r>
              <a:rPr lang="it-IT" dirty="0" err="1" smtClean="0"/>
              <a:t>lockshield</a:t>
            </a:r>
            <a:r>
              <a:rPr lang="it-IT" dirty="0" smtClean="0"/>
              <a:t> valve.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p:cNvPicPr>
            <a:picLocks noChangeAspect="1" noChangeArrowheads="1"/>
          </p:cNvPicPr>
          <p:nvPr/>
        </p:nvPicPr>
        <p:blipFill>
          <a:blip r:embed="rId2" cstate="print"/>
          <a:srcRect/>
          <a:stretch>
            <a:fillRect/>
          </a:stretch>
        </p:blipFill>
        <p:spPr bwMode="auto">
          <a:xfrm>
            <a:off x="5504644" y="1340768"/>
            <a:ext cx="2000264" cy="2260277"/>
          </a:xfrm>
          <a:prstGeom prst="rect">
            <a:avLst/>
          </a:prstGeom>
          <a:noFill/>
        </p:spPr>
      </p:pic>
      <p:pic>
        <p:nvPicPr>
          <p:cNvPr id="9" name="Picture 5"/>
          <p:cNvPicPr>
            <a:picLocks noChangeAspect="1" noChangeArrowheads="1"/>
          </p:cNvPicPr>
          <p:nvPr/>
        </p:nvPicPr>
        <p:blipFill>
          <a:blip r:embed="rId3" cstate="print"/>
          <a:srcRect/>
          <a:stretch>
            <a:fillRect/>
          </a:stretch>
        </p:blipFill>
        <p:spPr bwMode="auto">
          <a:xfrm>
            <a:off x="5500694" y="3601045"/>
            <a:ext cx="2004214" cy="2357454"/>
          </a:xfrm>
          <a:prstGeom prst="rect">
            <a:avLst/>
          </a:prstGeom>
          <a:noFill/>
        </p:spPr>
      </p:pic>
      <p:sp>
        <p:nvSpPr>
          <p:cNvPr id="11" name="Rectangle 2"/>
          <p:cNvSpPr txBox="1">
            <a:spLocks noGrp="1" noChangeArrowheads="1"/>
          </p:cNvSpPr>
          <p:nvPr>
            <p:ph type="title"/>
          </p:nvPr>
        </p:nvSpPr>
        <p:spPr bwMode="auto">
          <a:xfrm>
            <a:off x="468312" y="333375"/>
            <a:ext cx="8208144"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JCI VALVE OPTIONS (FACTORY FITTED)</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571472" y="981075"/>
            <a:ext cx="5072098" cy="5184229"/>
          </a:xfrm>
          <a:prstGeom prst="rect">
            <a:avLst/>
          </a:prstGeom>
          <a:noFill/>
          <a:ln/>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2400" dirty="0" smtClean="0">
                <a:latin typeface="+mn-lt"/>
              </a:rPr>
              <a:t>VS - Simplified kit for 3 way valve(concealed model only)</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pPr>
            <a:r>
              <a:rPr lang="en-US" dirty="0" smtClean="0">
                <a:latin typeface="+mn-lt"/>
              </a:rPr>
              <a:t>       3 way valve, (ON-OFF) with electric motor and mounting kit. </a:t>
            </a:r>
          </a:p>
          <a:p>
            <a:pPr marL="342900" lvl="0" indent="-342900">
              <a:spcBef>
                <a:spcPct val="20000"/>
              </a:spcBef>
            </a:pPr>
            <a:r>
              <a:rPr lang="en-US" dirty="0" smtClean="0">
                <a:latin typeface="+mn-lt"/>
              </a:rPr>
              <a:t>       Valve with flat connection without micrometric </a:t>
            </a:r>
            <a:r>
              <a:rPr lang="en-US" dirty="0" err="1" smtClean="0">
                <a:latin typeface="+mn-lt"/>
              </a:rPr>
              <a:t>lockshield</a:t>
            </a:r>
            <a:r>
              <a:rPr lang="en-US" dirty="0" smtClean="0">
                <a:latin typeface="+mn-lt"/>
              </a:rPr>
              <a:t> valve.</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a:r>
            <a:br>
              <a:rPr kumimoji="0" lang="en-GB" sz="1800" b="0" i="0" u="none" strike="noStrike" kern="1200" cap="none" spc="0" normalizeH="0" baseline="0" noProof="0" dirty="0" smtClean="0">
                <a:ln>
                  <a:noFill/>
                </a:ln>
                <a:solidFill>
                  <a:schemeClr val="tx1"/>
                </a:solidFill>
                <a:effectLst/>
                <a:uLnTx/>
                <a:uFillTx/>
                <a:latin typeface="+mn-lt"/>
                <a:ea typeface="+mn-ea"/>
                <a:cs typeface="+mn-cs"/>
              </a:rPr>
            </a:b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V2  - 2 way valve for</a:t>
            </a:r>
            <a:r>
              <a:rPr kumimoji="0" lang="en-GB" sz="2400" b="0" i="0" u="none" strike="noStrike" kern="1200" cap="none" spc="0" normalizeH="0" noProof="0" dirty="0" smtClean="0">
                <a:ln>
                  <a:noFill/>
                </a:ln>
                <a:solidFill>
                  <a:schemeClr val="tx1"/>
                </a:solidFill>
                <a:effectLst/>
                <a:uLnTx/>
                <a:uFillTx/>
                <a:latin typeface="+mn-lt"/>
                <a:ea typeface="+mn-ea"/>
                <a:cs typeface="+mn-cs"/>
              </a:rPr>
              <a:t> main and additional coil</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Control valve kit: 2 way valve, ON-OFF,</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with electric motor and mounting kit.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90114" name="Picture 2"/>
          <p:cNvPicPr>
            <a:picLocks noChangeAspect="1" noChangeArrowheads="1"/>
          </p:cNvPicPr>
          <p:nvPr/>
        </p:nvPicPr>
        <p:blipFill>
          <a:blip r:embed="rId3" cstate="print"/>
          <a:srcRect/>
          <a:stretch>
            <a:fillRect/>
          </a:stretch>
        </p:blipFill>
        <p:spPr bwMode="auto">
          <a:xfrm>
            <a:off x="5857884" y="1285860"/>
            <a:ext cx="1428760" cy="2515940"/>
          </a:xfrm>
          <a:prstGeom prst="rect">
            <a:avLst/>
          </a:prstGeom>
          <a:noFill/>
        </p:spPr>
      </p:pic>
      <p:graphicFrame>
        <p:nvGraphicFramePr>
          <p:cNvPr id="90115" name="Object 3"/>
          <p:cNvGraphicFramePr>
            <a:graphicFrameLocks noChangeAspect="1"/>
          </p:cNvGraphicFramePr>
          <p:nvPr/>
        </p:nvGraphicFramePr>
        <p:xfrm>
          <a:off x="5857884" y="4281480"/>
          <a:ext cx="2409871" cy="1530343"/>
        </p:xfrm>
        <a:graphic>
          <a:graphicData uri="http://schemas.openxmlformats.org/presentationml/2006/ole">
            <p:oleObj spid="_x0000_s379906" name="Image" r:id="rId4" imgW="246961" imgH="156959" progId="">
              <p:embed/>
            </p:oleObj>
          </a:graphicData>
        </a:graphic>
      </p:graphicFrame>
      <p:sp>
        <p:nvSpPr>
          <p:cNvPr id="8" name="Rectangle 2"/>
          <p:cNvSpPr txBox="1">
            <a:spLocks noGrp="1" noChangeArrowheads="1"/>
          </p:cNvSpPr>
          <p:nvPr>
            <p:ph type="title"/>
          </p:nvPr>
        </p:nvSpPr>
        <p:spPr bwMode="auto">
          <a:xfrm>
            <a:off x="468312" y="333375"/>
            <a:ext cx="8280151"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JCI VALVE OPTIONS (FACTORY FITTED)</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099"/>
          <p:cNvSpPr>
            <a:spLocks noGrp="1" noChangeArrowheads="1"/>
          </p:cNvSpPr>
          <p:nvPr>
            <p:ph type="body" idx="1"/>
          </p:nvPr>
        </p:nvSpPr>
        <p:spPr>
          <a:xfrm>
            <a:off x="642910" y="1267050"/>
            <a:ext cx="5495528" cy="4752528"/>
          </a:xfrm>
        </p:spPr>
        <p:txBody>
          <a:bodyPr/>
          <a:lstStyle/>
          <a:p>
            <a:pPr>
              <a:lnSpc>
                <a:spcPct val="80000"/>
              </a:lnSpc>
            </a:pPr>
            <a:r>
              <a:rPr lang="en-GB" sz="1600" dirty="0"/>
              <a:t>BEL Electric heating </a:t>
            </a:r>
            <a:r>
              <a:rPr lang="en-GB" sz="1600" dirty="0" smtClean="0"/>
              <a:t>element</a:t>
            </a:r>
          </a:p>
          <a:p>
            <a:pPr>
              <a:lnSpc>
                <a:spcPct val="80000"/>
              </a:lnSpc>
              <a:buNone/>
            </a:pPr>
            <a:r>
              <a:rPr lang="en-GB" sz="1200" dirty="0" smtClean="0"/>
              <a:t> </a:t>
            </a:r>
            <a:r>
              <a:rPr lang="en-GB" sz="1200" dirty="0" smtClean="0"/>
              <a:t>Designed </a:t>
            </a:r>
            <a:r>
              <a:rPr lang="en-GB" sz="1200" dirty="0"/>
              <a:t>for use as complimentary heating </a:t>
            </a:r>
            <a:endParaRPr lang="en-GB" sz="1200" dirty="0" smtClean="0"/>
          </a:p>
          <a:p>
            <a:pPr lvl="1">
              <a:lnSpc>
                <a:spcPct val="80000"/>
              </a:lnSpc>
              <a:buNone/>
            </a:pPr>
            <a:r>
              <a:rPr lang="en-GB" sz="1000" dirty="0"/>
              <a:t/>
            </a:r>
            <a:br>
              <a:rPr lang="en-GB" sz="1000" dirty="0"/>
            </a:br>
            <a:r>
              <a:rPr lang="en-GB" sz="1000" dirty="0"/>
              <a:t/>
            </a:r>
            <a:br>
              <a:rPr lang="en-GB" sz="1000" dirty="0"/>
            </a:br>
            <a:r>
              <a:rPr lang="en-GB" sz="1000" dirty="0"/>
              <a:t/>
            </a:r>
            <a:br>
              <a:rPr lang="en-GB" sz="1000" dirty="0"/>
            </a:br>
            <a:endParaRPr lang="en-GB" sz="1000" dirty="0" smtClean="0"/>
          </a:p>
          <a:p>
            <a:pPr lvl="1">
              <a:lnSpc>
                <a:spcPct val="80000"/>
              </a:lnSpc>
              <a:buNone/>
            </a:pPr>
            <a:endParaRPr lang="en-GB" sz="1000" dirty="0" smtClean="0"/>
          </a:p>
          <a:p>
            <a:pPr lvl="1">
              <a:lnSpc>
                <a:spcPct val="80000"/>
              </a:lnSpc>
              <a:buNone/>
            </a:pPr>
            <a:r>
              <a:rPr lang="en-GB" sz="1600" dirty="0" smtClean="0"/>
              <a:t>ACTH </a:t>
            </a:r>
            <a:r>
              <a:rPr lang="en-GB" sz="1600" dirty="0" smtClean="0"/>
              <a:t>Condensate </a:t>
            </a:r>
            <a:r>
              <a:rPr lang="en-GB" sz="1600" dirty="0"/>
              <a:t>collection tray to encompass valve assembly </a:t>
            </a:r>
            <a:br>
              <a:rPr lang="en-GB" sz="1600" dirty="0"/>
            </a:br>
            <a:r>
              <a:rPr lang="en-GB" sz="1400" dirty="0"/>
              <a:t/>
            </a:r>
            <a:br>
              <a:rPr lang="en-GB" sz="1400" dirty="0"/>
            </a:br>
            <a:endParaRPr lang="en-GB" sz="1400" dirty="0" smtClean="0"/>
          </a:p>
          <a:p>
            <a:pPr lvl="1">
              <a:lnSpc>
                <a:spcPct val="80000"/>
              </a:lnSpc>
              <a:buNone/>
            </a:pPr>
            <a:endParaRPr lang="en-GB" sz="1400" dirty="0"/>
          </a:p>
          <a:p>
            <a:pPr lvl="1">
              <a:lnSpc>
                <a:spcPct val="80000"/>
              </a:lnSpc>
              <a:buNone/>
            </a:pPr>
            <a:endParaRPr lang="en-GB" sz="1400" dirty="0" smtClean="0"/>
          </a:p>
          <a:p>
            <a:pPr lvl="1">
              <a:lnSpc>
                <a:spcPct val="80000"/>
              </a:lnSpc>
              <a:buNone/>
            </a:pPr>
            <a:r>
              <a:rPr lang="en-GB" sz="1600" dirty="0" smtClean="0"/>
              <a:t>SCR </a:t>
            </a:r>
            <a:r>
              <a:rPr lang="en-GB" sz="1600" dirty="0"/>
              <a:t>Condensate drain pipe </a:t>
            </a:r>
            <a:endParaRPr lang="en-GB" sz="1600" dirty="0" smtClean="0"/>
          </a:p>
          <a:p>
            <a:pPr>
              <a:lnSpc>
                <a:spcPct val="80000"/>
              </a:lnSpc>
            </a:pPr>
            <a:endParaRPr lang="en-GB" sz="1600" dirty="0" smtClean="0"/>
          </a:p>
          <a:p>
            <a:pPr>
              <a:lnSpc>
                <a:spcPct val="80000"/>
              </a:lnSpc>
            </a:pPr>
            <a:endParaRPr lang="en-GB" sz="1600" dirty="0" smtClean="0"/>
          </a:p>
          <a:p>
            <a:pPr>
              <a:lnSpc>
                <a:spcPct val="80000"/>
              </a:lnSpc>
            </a:pPr>
            <a:endParaRPr lang="en-GB" sz="1600" dirty="0" smtClean="0"/>
          </a:p>
          <a:p>
            <a:pPr>
              <a:lnSpc>
                <a:spcPct val="80000"/>
              </a:lnSpc>
            </a:pPr>
            <a:r>
              <a:rPr lang="en-GB" sz="1600" dirty="0" smtClean="0"/>
              <a:t>PCC </a:t>
            </a:r>
            <a:r>
              <a:rPr lang="en-GB" sz="1600" dirty="0" smtClean="0"/>
              <a:t>Condensate drain pump </a:t>
            </a:r>
            <a:r>
              <a:rPr lang="en-GB" sz="1600" dirty="0"/>
              <a:t/>
            </a:r>
            <a:br>
              <a:rPr lang="en-GB" sz="16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r>
              <a:rPr lang="en-GB" sz="1400" dirty="0"/>
              <a:t/>
            </a:r>
            <a:br>
              <a:rPr lang="en-GB" sz="1400" dirty="0"/>
            </a:br>
            <a:endParaRPr lang="en-GB" sz="1400" dirty="0"/>
          </a:p>
        </p:txBody>
      </p:sp>
      <p:pic>
        <p:nvPicPr>
          <p:cNvPr id="27654" name="Picture 4102"/>
          <p:cNvPicPr>
            <a:picLocks noChangeAspect="1" noChangeArrowheads="1"/>
          </p:cNvPicPr>
          <p:nvPr/>
        </p:nvPicPr>
        <p:blipFill>
          <a:blip r:embed="rId2" cstate="print"/>
          <a:srcRect/>
          <a:stretch>
            <a:fillRect/>
          </a:stretch>
        </p:blipFill>
        <p:spPr bwMode="auto">
          <a:xfrm>
            <a:off x="6550569" y="1237028"/>
            <a:ext cx="2329405" cy="544372"/>
          </a:xfrm>
          <a:prstGeom prst="rect">
            <a:avLst/>
          </a:prstGeom>
          <a:noFill/>
        </p:spPr>
      </p:pic>
      <p:pic>
        <p:nvPicPr>
          <p:cNvPr id="36866" name="Picture 2"/>
          <p:cNvPicPr>
            <a:picLocks noChangeAspect="1" noChangeArrowheads="1"/>
          </p:cNvPicPr>
          <p:nvPr/>
        </p:nvPicPr>
        <p:blipFill>
          <a:blip r:embed="rId3" cstate="print"/>
          <a:srcRect/>
          <a:stretch>
            <a:fillRect/>
          </a:stretch>
        </p:blipFill>
        <p:spPr bwMode="auto">
          <a:xfrm>
            <a:off x="6072198" y="3643314"/>
            <a:ext cx="2486025" cy="1228725"/>
          </a:xfrm>
          <a:prstGeom prst="rect">
            <a:avLst/>
          </a:prstGeom>
          <a:noFill/>
          <a:ln w="9525">
            <a:noFill/>
            <a:miter lim="800000"/>
            <a:headEnd/>
            <a:tailEnd/>
          </a:ln>
          <a:effectLst/>
        </p:spPr>
      </p:pic>
      <p:pic>
        <p:nvPicPr>
          <p:cNvPr id="36867" name="Picture 3"/>
          <p:cNvPicPr>
            <a:picLocks noChangeAspect="1" noChangeArrowheads="1"/>
          </p:cNvPicPr>
          <p:nvPr/>
        </p:nvPicPr>
        <p:blipFill>
          <a:blip r:embed="rId4" cstate="print"/>
          <a:srcRect/>
          <a:stretch>
            <a:fillRect/>
          </a:stretch>
        </p:blipFill>
        <p:spPr bwMode="auto">
          <a:xfrm>
            <a:off x="3707904" y="1267050"/>
            <a:ext cx="2786082" cy="514350"/>
          </a:xfrm>
          <a:prstGeom prst="rect">
            <a:avLst/>
          </a:prstGeom>
          <a:noFill/>
          <a:ln w="9525">
            <a:noFill/>
            <a:miter lim="800000"/>
            <a:headEnd/>
            <a:tailEnd/>
          </a:ln>
          <a:effectLst/>
        </p:spPr>
      </p:pic>
      <p:pic>
        <p:nvPicPr>
          <p:cNvPr id="36868" name="Picture 4"/>
          <p:cNvPicPr>
            <a:picLocks noChangeAspect="1" noChangeArrowheads="1"/>
          </p:cNvPicPr>
          <p:nvPr/>
        </p:nvPicPr>
        <p:blipFill>
          <a:blip r:embed="rId5" cstate="print"/>
          <a:srcRect/>
          <a:stretch>
            <a:fillRect/>
          </a:stretch>
        </p:blipFill>
        <p:spPr bwMode="auto">
          <a:xfrm>
            <a:off x="6215074" y="2143116"/>
            <a:ext cx="1500198" cy="1274454"/>
          </a:xfrm>
          <a:prstGeom prst="rect">
            <a:avLst/>
          </a:prstGeom>
          <a:noFill/>
          <a:ln w="9525">
            <a:noFill/>
            <a:miter lim="800000"/>
            <a:headEnd/>
            <a:tailEnd/>
          </a:ln>
          <a:effectLst/>
        </p:spPr>
      </p:pic>
      <p:pic>
        <p:nvPicPr>
          <p:cNvPr id="36869" name="Picture 5"/>
          <p:cNvPicPr>
            <a:picLocks noChangeAspect="1" noChangeArrowheads="1"/>
          </p:cNvPicPr>
          <p:nvPr/>
        </p:nvPicPr>
        <p:blipFill>
          <a:blip r:embed="rId6" cstate="print"/>
          <a:srcRect/>
          <a:stretch>
            <a:fillRect/>
          </a:stretch>
        </p:blipFill>
        <p:spPr bwMode="auto">
          <a:xfrm>
            <a:off x="642910" y="5486416"/>
            <a:ext cx="2609850" cy="371475"/>
          </a:xfrm>
          <a:prstGeom prst="rect">
            <a:avLst/>
          </a:prstGeom>
          <a:noFill/>
          <a:ln w="9525">
            <a:noFill/>
            <a:miter lim="800000"/>
            <a:headEnd/>
            <a:tailEnd/>
          </a:ln>
          <a:effectLst/>
        </p:spPr>
      </p:pic>
      <p:pic>
        <p:nvPicPr>
          <p:cNvPr id="36870" name="Picture 6"/>
          <p:cNvPicPr>
            <a:picLocks noChangeAspect="1" noChangeArrowheads="1"/>
          </p:cNvPicPr>
          <p:nvPr/>
        </p:nvPicPr>
        <p:blipFill>
          <a:blip r:embed="rId7" cstate="print"/>
          <a:srcRect/>
          <a:stretch>
            <a:fillRect/>
          </a:stretch>
        </p:blipFill>
        <p:spPr bwMode="auto">
          <a:xfrm>
            <a:off x="5753487" y="5124666"/>
            <a:ext cx="923173" cy="894912"/>
          </a:xfrm>
          <a:prstGeom prst="rect">
            <a:avLst/>
          </a:prstGeom>
          <a:noFill/>
          <a:ln w="9525">
            <a:noFill/>
            <a:miter lim="800000"/>
            <a:headEnd/>
            <a:tailEnd/>
          </a:ln>
          <a:effectLst/>
        </p:spPr>
      </p:pic>
      <p:cxnSp>
        <p:nvCxnSpPr>
          <p:cNvPr id="14" name="Connettore 1 13"/>
          <p:cNvCxnSpPr/>
          <p:nvPr/>
        </p:nvCxnSpPr>
        <p:spPr>
          <a:xfrm>
            <a:off x="285720" y="4929198"/>
            <a:ext cx="85011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285720" y="3500438"/>
            <a:ext cx="850112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285720" y="2071678"/>
            <a:ext cx="850112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2"/>
          <p:cNvSpPr txBox="1">
            <a:spLocks noGrp="1" noChangeArrowheads="1"/>
          </p:cNvSpPr>
          <p:nvPr>
            <p:ph type="title"/>
          </p:nvPr>
        </p:nvSpPr>
        <p:spPr bwMode="auto">
          <a:xfrm>
            <a:off x="468312" y="333375"/>
            <a:ext cx="7704087" cy="6477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OTHER ACCESSORIES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2" cstate="print"/>
          <a:srcRect/>
          <a:stretch>
            <a:fillRect/>
          </a:stretch>
        </p:blipFill>
        <p:spPr bwMode="auto">
          <a:xfrm>
            <a:off x="899592" y="3649198"/>
            <a:ext cx="2541587" cy="2305050"/>
          </a:xfrm>
          <a:prstGeom prst="rect">
            <a:avLst/>
          </a:prstGeom>
          <a:noFill/>
          <a:ln w="9525">
            <a:noFill/>
            <a:miter lim="800000"/>
            <a:headEnd/>
            <a:tailEnd/>
          </a:ln>
        </p:spPr>
      </p:pic>
      <p:pic>
        <p:nvPicPr>
          <p:cNvPr id="17412" name="Picture 3"/>
          <p:cNvPicPr>
            <a:picLocks noChangeAspect="1" noChangeArrowheads="1"/>
          </p:cNvPicPr>
          <p:nvPr/>
        </p:nvPicPr>
        <p:blipFill>
          <a:blip r:embed="rId3" cstate="print"/>
          <a:srcRect/>
          <a:stretch>
            <a:fillRect/>
          </a:stretch>
        </p:blipFill>
        <p:spPr bwMode="auto">
          <a:xfrm>
            <a:off x="4627563" y="1268413"/>
            <a:ext cx="4338637" cy="35290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14282" y="1556792"/>
            <a:ext cx="4214810" cy="1648958"/>
          </a:xfrm>
          <a:prstGeom prst="rect">
            <a:avLst/>
          </a:prstGeom>
          <a:noFill/>
          <a:ln w="9525">
            <a:noFill/>
            <a:miter lim="800000"/>
            <a:headEnd/>
            <a:tailEnd/>
          </a:ln>
          <a:effectLst/>
        </p:spPr>
      </p:pic>
      <p:sp>
        <p:nvSpPr>
          <p:cNvPr id="6"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 CONDENSATE PUMP OPTION</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0" y="1052736"/>
            <a:ext cx="6685592" cy="5040560"/>
          </a:xfrm>
        </p:spPr>
        <p:txBody>
          <a:bodyPr rtlCol="0">
            <a:normAutofit lnSpcReduction="10000"/>
          </a:bodyPr>
          <a:lstStyle/>
          <a:p>
            <a:pPr marL="0" indent="0">
              <a:buNone/>
            </a:pPr>
            <a:r>
              <a:rPr lang="en-US" sz="1200" dirty="0" smtClean="0">
                <a:latin typeface="Arial" pitchFamily="34" charset="0"/>
                <a:cs typeface="Arial" pitchFamily="34" charset="0"/>
              </a:rPr>
              <a:t>The </a:t>
            </a:r>
            <a:r>
              <a:rPr lang="en-US" sz="1200" b="1" dirty="0" err="1" smtClean="0">
                <a:latin typeface="Arial" pitchFamily="34" charset="0"/>
                <a:cs typeface="Arial" pitchFamily="34" charset="0"/>
              </a:rPr>
              <a:t>Coandă</a:t>
            </a:r>
            <a:r>
              <a:rPr lang="en-US" sz="1200" b="1" dirty="0" smtClean="0">
                <a:latin typeface="Arial" pitchFamily="34" charset="0"/>
                <a:cs typeface="Arial" pitchFamily="34" charset="0"/>
              </a:rPr>
              <a:t> effect</a:t>
            </a:r>
            <a:r>
              <a:rPr lang="en-US" sz="1200" dirty="0" smtClean="0">
                <a:latin typeface="Arial" pitchFamily="34" charset="0"/>
                <a:cs typeface="Arial" pitchFamily="34" charset="0"/>
              </a:rPr>
              <a:t> is the tendency of </a:t>
            </a:r>
            <a:r>
              <a:rPr lang="en-US" sz="1200" dirty="0" smtClean="0">
                <a:solidFill>
                  <a:schemeClr val="tx1">
                    <a:lumMod val="95000"/>
                    <a:lumOff val="5000"/>
                  </a:schemeClr>
                </a:solidFill>
                <a:latin typeface="Arial" pitchFamily="34" charset="0"/>
                <a:cs typeface="Arial" pitchFamily="34" charset="0"/>
              </a:rPr>
              <a:t>a fluid jet </a:t>
            </a:r>
            <a:r>
              <a:rPr lang="en-US" sz="1200" dirty="0" smtClean="0">
                <a:latin typeface="Arial" pitchFamily="34" charset="0"/>
                <a:cs typeface="Arial" pitchFamily="34" charset="0"/>
              </a:rPr>
              <a:t>to be attracted to a nearby surface.</a:t>
            </a:r>
            <a:r>
              <a:rPr lang="en-US" sz="1200" baseline="30000" dirty="0" smtClean="0">
                <a:latin typeface="Arial" pitchFamily="34" charset="0"/>
                <a:cs typeface="Arial" pitchFamily="34" charset="0"/>
              </a:rPr>
              <a:t> </a:t>
            </a:r>
            <a:r>
              <a:rPr lang="en-US" sz="1200" dirty="0" smtClean="0">
                <a:latin typeface="Arial" pitchFamily="34" charset="0"/>
                <a:cs typeface="Arial" pitchFamily="34" charset="0"/>
              </a:rPr>
              <a:t>The principle was named after Romanian aerodynamics pioneer Henri </a:t>
            </a:r>
            <a:r>
              <a:rPr lang="en-US" sz="1200" dirty="0" err="1" smtClean="0">
                <a:latin typeface="Arial" pitchFamily="34" charset="0"/>
                <a:cs typeface="Arial" pitchFamily="34" charset="0"/>
              </a:rPr>
              <a:t>Coandă</a:t>
            </a:r>
            <a:r>
              <a:rPr lang="en-US" sz="1200" dirty="0" smtClean="0">
                <a:latin typeface="Arial" pitchFamily="34" charset="0"/>
                <a:cs typeface="Arial" pitchFamily="34" charset="0"/>
              </a:rPr>
              <a:t>, who was the first to recognize the practical application of the phenomenon in aircraft development.</a:t>
            </a:r>
          </a:p>
          <a:p>
            <a:pPr marL="0" indent="0">
              <a:buNone/>
            </a:pPr>
            <a:endParaRPr lang="it-IT"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The </a:t>
            </a:r>
            <a:r>
              <a:rPr lang="en-US" sz="1200" dirty="0" err="1" smtClean="0">
                <a:latin typeface="Arial" pitchFamily="34" charset="0"/>
                <a:cs typeface="Arial" pitchFamily="34" charset="0"/>
              </a:rPr>
              <a:t>Coandă</a:t>
            </a:r>
            <a:r>
              <a:rPr lang="en-US" sz="1200" dirty="0" smtClean="0">
                <a:latin typeface="Arial" pitchFamily="34" charset="0"/>
                <a:cs typeface="Arial" pitchFamily="34" charset="0"/>
              </a:rPr>
              <a:t> effect is a result of entrainment of ambient fluid around the fluid jet. When a nearby wall does not allow the surrounding fluid to be pulled inwards towards the jet (i.e. to be entrained), the jet moves towards the wall instead. The fluid of the jet and the surrounding fluid should be essentially the same substance (a gas jet into a body of gas or a liquid jet into a body of liquid). In one application, a jet of air is blown over the upper surface of an airfoil, which can have a strong influence on the overall lift, especially at high angles of attack when the flow would otherwise separate (stall). </a:t>
            </a:r>
            <a:endParaRPr lang="it-IT"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The </a:t>
            </a:r>
            <a:r>
              <a:rPr lang="en-US" sz="1200" dirty="0" err="1" smtClean="0">
                <a:latin typeface="Arial" pitchFamily="34" charset="0"/>
                <a:cs typeface="Arial" pitchFamily="34" charset="0"/>
              </a:rPr>
              <a:t>Coandă</a:t>
            </a:r>
            <a:r>
              <a:rPr lang="en-US" sz="1200" dirty="0" smtClean="0">
                <a:latin typeface="Arial" pitchFamily="34" charset="0"/>
                <a:cs typeface="Arial" pitchFamily="34" charset="0"/>
              </a:rPr>
              <a:t> effect has important applications in various high-lift devices on aircraft, where air moving over the wing can be "bent down" towards the ground using flaps and a jet sheet blowing over the curved surface of the top of the wing. The bending of the flow results in its acceleration and as a result of Bernoulli’s principle pressure is decreased; aerodynamic lift is increased. The flow from a high speed jet engine mounted in a pod over the wing produces enhanced lift by dramatically increasing the velocity gradient in the shear flow in the boundary layer. In this velocity gradient particles are blown away from the surface, thus lowering the pressure there </a:t>
            </a:r>
            <a:endParaRPr lang="it-IT"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The effect can be seen by placing a can in front of a lit candle. If one blows directly at the can, the air will bend around it and extinguish the candle. </a:t>
            </a:r>
            <a:endParaRPr lang="it-IT"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If two lit candles are placed side-by-side, the heated air from each candle rises and entrains surrounding air. Since both "jets" are trying to entrain common air from the space between the two streams, they are drawn towards one another. This is more apparent if the candles are making a little smoke. This is a demonstration of the </a:t>
            </a:r>
            <a:r>
              <a:rPr lang="en-US" sz="1200" dirty="0" err="1" smtClean="0">
                <a:latin typeface="Arial" pitchFamily="34" charset="0"/>
                <a:cs typeface="Arial" pitchFamily="34" charset="0"/>
              </a:rPr>
              <a:t>Coandă</a:t>
            </a:r>
            <a:r>
              <a:rPr lang="en-US" sz="1200" dirty="0" smtClean="0">
                <a:latin typeface="Arial" pitchFamily="34" charset="0"/>
                <a:cs typeface="Arial" pitchFamily="34" charset="0"/>
              </a:rPr>
              <a:t> effect without the presence of any surface. In some sense, the plane of symmetry between the two flows can be thought of as the surface.</a:t>
            </a:r>
            <a:endParaRPr lang="it-IT" sz="1200" dirty="0" smtClean="0">
              <a:latin typeface="Arial" pitchFamily="34" charset="0"/>
              <a:cs typeface="Arial" pitchFamily="34" charset="0"/>
            </a:endParaRPr>
          </a:p>
          <a:p>
            <a:pPr eaLnBrk="1" fontAlgn="auto" hangingPunct="1">
              <a:spcAft>
                <a:spcPts val="0"/>
              </a:spcAft>
              <a:buNone/>
              <a:defRPr/>
            </a:pPr>
            <a:endParaRPr lang="it-IT" dirty="0" smtClean="0"/>
          </a:p>
          <a:p>
            <a:pPr eaLnBrk="1" fontAlgn="auto" hangingPunct="1">
              <a:spcAft>
                <a:spcPts val="0"/>
              </a:spcAft>
              <a:buNone/>
              <a:defRPr/>
            </a:pPr>
            <a:endParaRPr lang="it-IT" dirty="0"/>
          </a:p>
        </p:txBody>
      </p:sp>
      <p:sp>
        <p:nvSpPr>
          <p:cNvPr id="5" name="Titolo 1"/>
          <p:cNvSpPr txBox="1">
            <a:spLocks/>
          </p:cNvSpPr>
          <p:nvPr/>
        </p:nvSpPr>
        <p:spPr>
          <a:xfrm>
            <a:off x="428596" y="0"/>
            <a:ext cx="8229600" cy="6429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scene3d>
              <a:camera prst="orthographicFront"/>
              <a:lightRig rig="threePt" dir="t"/>
            </a:scene3d>
            <a:sp3d extrusionH="57150">
              <a:bevelB w="82550" h="38100" prst="coolSlant"/>
              <a:extrusionClr>
                <a:schemeClr val="tx2">
                  <a:lumMod val="40000"/>
                  <a:lumOff val="60000"/>
                </a:schemeClr>
              </a:extrusionClr>
            </a:sp3d>
          </a:bodyPr>
          <a:lstStyle/>
          <a:p>
            <a:pPr algn="ctr" fontAlgn="auto">
              <a:spcAft>
                <a:spcPts val="0"/>
              </a:spcAft>
              <a:defRPr/>
            </a:pPr>
            <a:r>
              <a:rPr lang="en-GB" b="1" dirty="0" smtClean="0">
                <a:solidFill>
                  <a:schemeClr val="tx2"/>
                </a:solidFill>
                <a:latin typeface="+mn-lt"/>
              </a:rPr>
              <a:t>THE ‘COANDA’ EFFECT</a:t>
            </a:r>
            <a:endParaRPr lang="it-IT" b="1" dirty="0">
              <a:solidFill>
                <a:schemeClr val="tx2"/>
              </a:solidFill>
              <a:latin typeface="+mj-lt"/>
              <a:ea typeface="+mj-ea"/>
              <a:cs typeface="+mj-cs"/>
            </a:endParaRPr>
          </a:p>
        </p:txBody>
      </p:sp>
      <p:pic>
        <p:nvPicPr>
          <p:cNvPr id="4100" name="Picture 2" descr="File:Coanda Spoon.jpg">
            <a:hlinkClick r:id="rId2"/>
          </p:cNvPr>
          <p:cNvPicPr>
            <a:picLocks noChangeAspect="1" noChangeArrowheads="1"/>
          </p:cNvPicPr>
          <p:nvPr/>
        </p:nvPicPr>
        <p:blipFill>
          <a:blip r:embed="rId3" cstate="print"/>
          <a:srcRect/>
          <a:stretch>
            <a:fillRect/>
          </a:stretch>
        </p:blipFill>
        <p:spPr bwMode="auto">
          <a:xfrm>
            <a:off x="6685592" y="1268760"/>
            <a:ext cx="2458408" cy="401249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2" cstate="print"/>
          <a:srcRect/>
          <a:stretch>
            <a:fillRect/>
          </a:stretch>
        </p:blipFill>
        <p:spPr bwMode="auto">
          <a:xfrm>
            <a:off x="142875" y="1142984"/>
            <a:ext cx="2400300" cy="2108200"/>
          </a:xfrm>
          <a:prstGeom prst="rect">
            <a:avLst/>
          </a:prstGeom>
          <a:noFill/>
          <a:ln w="9525">
            <a:noFill/>
            <a:miter lim="800000"/>
            <a:headEnd/>
            <a:tailEnd/>
          </a:ln>
        </p:spPr>
      </p:pic>
      <p:pic>
        <p:nvPicPr>
          <p:cNvPr id="5123" name="Picture 4"/>
          <p:cNvPicPr>
            <a:picLocks noChangeAspect="1" noChangeArrowheads="1"/>
          </p:cNvPicPr>
          <p:nvPr/>
        </p:nvPicPr>
        <p:blipFill>
          <a:blip r:embed="rId3" cstate="print"/>
          <a:srcRect/>
          <a:stretch>
            <a:fillRect/>
          </a:stretch>
        </p:blipFill>
        <p:spPr bwMode="auto">
          <a:xfrm>
            <a:off x="5072066" y="1348274"/>
            <a:ext cx="3651250" cy="2370138"/>
          </a:xfrm>
          <a:prstGeom prst="rect">
            <a:avLst/>
          </a:prstGeom>
          <a:noFill/>
          <a:ln w="9525">
            <a:noFill/>
            <a:miter lim="800000"/>
            <a:headEnd/>
            <a:tailEnd/>
          </a:ln>
        </p:spPr>
      </p:pic>
      <p:pic>
        <p:nvPicPr>
          <p:cNvPr id="5124" name="Picture 5"/>
          <p:cNvPicPr>
            <a:picLocks noChangeAspect="1" noChangeArrowheads="1"/>
          </p:cNvPicPr>
          <p:nvPr/>
        </p:nvPicPr>
        <p:blipFill>
          <a:blip r:embed="rId4" cstate="print"/>
          <a:srcRect/>
          <a:stretch>
            <a:fillRect/>
          </a:stretch>
        </p:blipFill>
        <p:spPr bwMode="auto">
          <a:xfrm>
            <a:off x="649288" y="3235333"/>
            <a:ext cx="4565650" cy="2673350"/>
          </a:xfrm>
          <a:prstGeom prst="rect">
            <a:avLst/>
          </a:prstGeom>
          <a:noFill/>
          <a:ln w="9525">
            <a:noFill/>
            <a:miter lim="800000"/>
            <a:headEnd/>
            <a:tailEnd/>
          </a:ln>
        </p:spPr>
      </p:pic>
      <p:sp>
        <p:nvSpPr>
          <p:cNvPr id="5" name="CasellaDiTesto 4"/>
          <p:cNvSpPr txBox="1"/>
          <p:nvPr/>
        </p:nvSpPr>
        <p:spPr>
          <a:xfrm>
            <a:off x="2643174" y="1142984"/>
            <a:ext cx="142876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it-IT" sz="2400" b="1" dirty="0" smtClean="0">
                <a:solidFill>
                  <a:schemeClr val="tx2">
                    <a:lumMod val="75000"/>
                  </a:schemeClr>
                </a:solidFill>
                <a:latin typeface="+mn-lt"/>
              </a:rPr>
              <a:t>YFCC </a:t>
            </a:r>
            <a:r>
              <a:rPr lang="it-IT" sz="2400" b="1" dirty="0">
                <a:solidFill>
                  <a:schemeClr val="tx2">
                    <a:lumMod val="75000"/>
                  </a:schemeClr>
                </a:solidFill>
                <a:latin typeface="+mn-lt"/>
              </a:rPr>
              <a:t>1</a:t>
            </a:r>
          </a:p>
        </p:txBody>
      </p:sp>
      <p:sp>
        <p:nvSpPr>
          <p:cNvPr id="6" name="CasellaDiTesto 5"/>
          <p:cNvSpPr txBox="1"/>
          <p:nvPr/>
        </p:nvSpPr>
        <p:spPr>
          <a:xfrm>
            <a:off x="3571868" y="2071678"/>
            <a:ext cx="1500198"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it-IT" sz="2400" b="1" dirty="0" smtClean="0">
                <a:solidFill>
                  <a:schemeClr val="tx2">
                    <a:lumMod val="75000"/>
                  </a:schemeClr>
                </a:solidFill>
                <a:latin typeface="+mn-lt"/>
              </a:rPr>
              <a:t>YFCC  </a:t>
            </a:r>
            <a:r>
              <a:rPr lang="it-IT" sz="2400" b="1" dirty="0">
                <a:solidFill>
                  <a:schemeClr val="tx2">
                    <a:lumMod val="75000"/>
                  </a:schemeClr>
                </a:solidFill>
                <a:latin typeface="+mn-lt"/>
              </a:rPr>
              <a:t>2</a:t>
            </a:r>
          </a:p>
        </p:txBody>
      </p:sp>
      <p:sp>
        <p:nvSpPr>
          <p:cNvPr id="7" name="CasellaDiTesto 6"/>
          <p:cNvSpPr txBox="1"/>
          <p:nvPr/>
        </p:nvSpPr>
        <p:spPr>
          <a:xfrm>
            <a:off x="5929322" y="4572008"/>
            <a:ext cx="1643074"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fontAlgn="auto">
              <a:spcBef>
                <a:spcPts val="0"/>
              </a:spcBef>
              <a:spcAft>
                <a:spcPts val="0"/>
              </a:spcAft>
              <a:defRPr/>
            </a:pPr>
            <a:r>
              <a:rPr lang="it-IT" sz="2400" b="1" dirty="0" smtClean="0">
                <a:solidFill>
                  <a:schemeClr val="bg2">
                    <a:lumMod val="25000"/>
                  </a:schemeClr>
                </a:solidFill>
                <a:latin typeface="+mn-lt"/>
              </a:rPr>
              <a:t>YFCC 3</a:t>
            </a:r>
            <a:endParaRPr lang="it-IT" sz="2400" b="1" dirty="0">
              <a:solidFill>
                <a:schemeClr val="bg2">
                  <a:lumMod val="25000"/>
                </a:schemeClr>
              </a:solidFill>
              <a:latin typeface="+mn-lt"/>
            </a:endParaRPr>
          </a:p>
        </p:txBody>
      </p:sp>
      <p:sp>
        <p:nvSpPr>
          <p:cNvPr id="8" name="Rectangle 2"/>
          <p:cNvSpPr txBox="1">
            <a:spLocks noChangeArrowheads="1"/>
          </p:cNvSpPr>
          <p:nvPr/>
        </p:nvSpPr>
        <p:spPr bwMode="auto">
          <a:xfrm>
            <a:off x="142875" y="203184"/>
            <a:ext cx="7920038" cy="939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DIFFUSERS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rmAutofit/>
            <a:scene3d>
              <a:camera prst="orthographicFront"/>
              <a:lightRig rig="threePt" dir="t"/>
            </a:scene3d>
            <a:sp3d extrusionH="57150">
              <a:bevelB w="82550" h="38100" prst="coolSlant"/>
              <a:extrusionClr>
                <a:schemeClr val="tx2">
                  <a:lumMod val="40000"/>
                  <a:lumOff val="60000"/>
                </a:schemeClr>
              </a:extrusionClr>
            </a:sp3d>
          </a:bodyPr>
          <a:lstStyle/>
          <a:p>
            <a:pPr eaLnBrk="1" fontAlgn="auto" hangingPunct="1">
              <a:spcAft>
                <a:spcPts val="0"/>
              </a:spcAft>
              <a:defRPr/>
            </a:pPr>
            <a:r>
              <a:rPr lang="en-GB" b="1" noProof="0" dirty="0" smtClean="0">
                <a:solidFill>
                  <a:schemeClr val="tx2">
                    <a:lumMod val="75000"/>
                  </a:schemeClr>
                </a:solidFill>
              </a:rPr>
              <a:t>YFCC </a:t>
            </a:r>
            <a:r>
              <a:rPr lang="en-GB" b="1" noProof="0" dirty="0" smtClean="0">
                <a:solidFill>
                  <a:schemeClr val="tx2">
                    <a:lumMod val="75000"/>
                  </a:schemeClr>
                </a:solidFill>
              </a:rPr>
              <a:t>DIFFUSER DESIGN</a:t>
            </a:r>
            <a:endParaRPr lang="en-GB" b="1" noProof="0" dirty="0">
              <a:solidFill>
                <a:schemeClr val="tx2">
                  <a:lumMod val="75000"/>
                </a:schemeClr>
              </a:solidFill>
            </a:endParaRPr>
          </a:p>
        </p:txBody>
      </p:sp>
      <p:pic>
        <p:nvPicPr>
          <p:cNvPr id="13313" name="Picture 1"/>
          <p:cNvPicPr>
            <a:picLocks noChangeAspect="1" noChangeArrowheads="1"/>
          </p:cNvPicPr>
          <p:nvPr/>
        </p:nvPicPr>
        <p:blipFill>
          <a:blip r:embed="rId2" cstate="print"/>
          <a:srcRect/>
          <a:stretch>
            <a:fillRect/>
          </a:stretch>
        </p:blipFill>
        <p:spPr bwMode="auto">
          <a:xfrm>
            <a:off x="1500166" y="2285992"/>
            <a:ext cx="6450939" cy="3338527"/>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24744"/>
            <a:ext cx="8229600" cy="850106"/>
          </a:xfr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rmAutofit/>
            <a:scene3d>
              <a:camera prst="orthographicFront"/>
              <a:lightRig rig="threePt" dir="t"/>
            </a:scene3d>
            <a:sp3d extrusionH="57150">
              <a:bevelB w="82550" h="38100" prst="coolSlant"/>
              <a:extrusionClr>
                <a:schemeClr val="tx2">
                  <a:lumMod val="40000"/>
                  <a:lumOff val="60000"/>
                </a:schemeClr>
              </a:extrusionClr>
            </a:sp3d>
          </a:bodyPr>
          <a:lstStyle/>
          <a:p>
            <a:pPr eaLnBrk="1" fontAlgn="auto" hangingPunct="1">
              <a:spcAft>
                <a:spcPts val="0"/>
              </a:spcAft>
              <a:defRPr/>
            </a:pPr>
            <a:r>
              <a:rPr lang="en-GB" sz="1600" b="1" noProof="0" dirty="0" smtClean="0">
                <a:latin typeface="Arial" pitchFamily="34" charset="0"/>
                <a:cs typeface="Arial" pitchFamily="34" charset="0"/>
              </a:rPr>
              <a:t>YFCC units are suitable for installation in a suspended ceiling (“T” profile)</a:t>
            </a:r>
            <a:endParaRPr lang="en-GB" sz="1600" b="1" noProof="0" dirty="0">
              <a:latin typeface="Arial" pitchFamily="34" charset="0"/>
              <a:cs typeface="Arial" pitchFamily="34" charset="0"/>
            </a:endParaRPr>
          </a:p>
        </p:txBody>
      </p:sp>
      <p:pic>
        <p:nvPicPr>
          <p:cNvPr id="7171" name="Picture 2"/>
          <p:cNvPicPr>
            <a:picLocks noChangeAspect="1" noChangeArrowheads="1"/>
          </p:cNvPicPr>
          <p:nvPr/>
        </p:nvPicPr>
        <p:blipFill>
          <a:blip r:embed="rId2" cstate="print"/>
          <a:srcRect/>
          <a:stretch>
            <a:fillRect/>
          </a:stretch>
        </p:blipFill>
        <p:spPr bwMode="auto">
          <a:xfrm>
            <a:off x="1331913" y="2132856"/>
            <a:ext cx="6264275" cy="3667125"/>
          </a:xfrm>
          <a:prstGeom prst="rect">
            <a:avLst/>
          </a:prstGeom>
          <a:noFill/>
          <a:ln w="9525">
            <a:noFill/>
            <a:miter lim="800000"/>
            <a:headEnd/>
            <a:tailEnd/>
          </a:ln>
        </p:spPr>
      </p:pic>
      <p:sp>
        <p:nvSpPr>
          <p:cNvPr id="4" name="Rectangle 2"/>
          <p:cNvSpPr txBox="1">
            <a:spLocks noChangeArrowheads="1"/>
          </p:cNvSpPr>
          <p:nvPr/>
        </p:nvSpPr>
        <p:spPr bwMode="auto">
          <a:xfrm>
            <a:off x="755650" y="539750"/>
            <a:ext cx="7920038" cy="9398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INSTALLATION</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14313" y="2564904"/>
          <a:ext cx="8715439" cy="3500455"/>
        </p:xfrm>
        <a:graphic>
          <a:graphicData uri="http://schemas.openxmlformats.org/drawingml/2006/table">
            <a:tbl>
              <a:tblPr/>
              <a:tblGrid>
                <a:gridCol w="1888874"/>
                <a:gridCol w="465880"/>
                <a:gridCol w="332771"/>
                <a:gridCol w="332771"/>
                <a:gridCol w="332771"/>
                <a:gridCol w="332771"/>
                <a:gridCol w="399326"/>
                <a:gridCol w="332771"/>
                <a:gridCol w="332771"/>
                <a:gridCol w="332771"/>
                <a:gridCol w="332771"/>
                <a:gridCol w="332771"/>
                <a:gridCol w="332771"/>
                <a:gridCol w="399326"/>
                <a:gridCol w="361295"/>
                <a:gridCol w="361295"/>
                <a:gridCol w="361295"/>
                <a:gridCol w="361295"/>
                <a:gridCol w="361295"/>
                <a:gridCol w="427848"/>
              </a:tblGrid>
              <a:tr h="242824">
                <a:tc gridSpan="2">
                  <a:txBody>
                    <a:bodyPr/>
                    <a:lstStyle/>
                    <a:p>
                      <a:pPr algn="l" fontAlgn="b"/>
                      <a:r>
                        <a:rPr lang="en-GB" sz="1000" b="1" i="0" u="none" strike="noStrike" noProof="0" dirty="0" smtClean="0">
                          <a:latin typeface="Arial"/>
                        </a:rPr>
                        <a:t>MODEL</a:t>
                      </a:r>
                      <a:endParaRPr lang="en-GB" sz="1000" b="1" i="0" u="none" strike="noStrike" noProof="0" dirty="0">
                        <a:latin typeface="Arial"/>
                      </a:endParaRPr>
                    </a:p>
                  </a:txBody>
                  <a:tcPr marL="6636" marR="6636" marT="66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gridSpan="6">
                  <a:txBody>
                    <a:bodyPr/>
                    <a:lstStyle/>
                    <a:p>
                      <a:pPr algn="ctr" fontAlgn="ctr"/>
                      <a:r>
                        <a:rPr lang="it-IT" sz="1200" b="1" i="0" u="none" strike="noStrike" dirty="0" smtClean="0">
                          <a:latin typeface="Arial"/>
                        </a:rPr>
                        <a:t>YFCC 13</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ctr" fontAlgn="ctr"/>
                      <a:r>
                        <a:rPr lang="it-IT" sz="1200" b="1" i="0" u="none" strike="noStrike" dirty="0" smtClean="0">
                          <a:latin typeface="Arial"/>
                        </a:rPr>
                        <a:t>YFCC 23</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ctr" fontAlgn="ctr"/>
                      <a:r>
                        <a:rPr lang="it-IT" sz="1200" b="1" i="0" u="none" strike="noStrike" dirty="0" smtClean="0">
                          <a:latin typeface="Arial"/>
                        </a:rPr>
                        <a:t>YFCC 33</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9971">
                <a:tc>
                  <a:txBody>
                    <a:bodyPr/>
                    <a:lstStyle/>
                    <a:p>
                      <a:pPr algn="l" fontAlgn="b"/>
                      <a:r>
                        <a:rPr lang="en-GB" sz="1000" b="1" i="0" u="none" strike="noStrike" noProof="0" smtClean="0">
                          <a:latin typeface="Arial"/>
                        </a:rPr>
                        <a:t> </a:t>
                      </a:r>
                      <a:endParaRPr lang="en-GB" sz="1000" b="1" i="0" u="none" strike="noStrike" noProof="0">
                        <a:latin typeface="Arial"/>
                      </a:endParaRPr>
                    </a:p>
                  </a:txBody>
                  <a:tcPr marL="6636" marR="6636" marT="66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b"/>
                      <a:r>
                        <a:rPr lang="it-IT" sz="1000" b="1" i="0" u="none" strike="noStrike" dirty="0">
                          <a:latin typeface="Arial"/>
                        </a:rPr>
                        <a:t> </a:t>
                      </a:r>
                    </a:p>
                  </a:txBody>
                  <a:tcPr marL="6636" marR="6636" marT="66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gridSpan="3">
                  <a:txBody>
                    <a:bodyPr/>
                    <a:lstStyle/>
                    <a:p>
                      <a:pPr algn="ctr" fontAlgn="ctr"/>
                      <a:r>
                        <a:rPr lang="it-IT" sz="1000" b="1" i="0" u="none" strike="noStrike" dirty="0">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dirty="0">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dirty="0">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dirty="0">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dirty="0">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dirty="0">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r>
              <a:tr h="303766">
                <a:tc>
                  <a:txBody>
                    <a:bodyPr/>
                    <a:lstStyle/>
                    <a:p>
                      <a:pPr algn="l" fontAlgn="ctr"/>
                      <a:r>
                        <a:rPr lang="en-GB" sz="1000" b="1" i="0" u="none" strike="noStrike" noProof="0" smtClean="0">
                          <a:latin typeface="Arial"/>
                        </a:rPr>
                        <a:t>Speed</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b"/>
                      <a:r>
                        <a:rPr lang="it-IT" sz="1000" b="1" i="0" u="none" strike="noStrike">
                          <a:latin typeface="Arial"/>
                        </a:rPr>
                        <a:t> </a:t>
                      </a:r>
                    </a:p>
                  </a:txBody>
                  <a:tcPr marL="6636" marR="6636" marT="66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Air flow</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m3/h</a:t>
                      </a:r>
                      <a:endParaRPr lang="it-IT" sz="1000" b="1" i="0" u="none" strike="noStrike" dirty="0">
                        <a:latin typeface="Arial"/>
                      </a:endParaRP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140</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180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220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280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305</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200</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305</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380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470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560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290</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360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620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680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Cooling total emission</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0,88</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1,35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1,50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1,60</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1,37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1,62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1,97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2,81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3,23</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1,97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2,84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3,34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3,75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4,05</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Cooling sensible emission</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0,66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0,81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0,98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1,18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1,19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1,47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1,77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2,13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2,47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2,11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2,51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2,83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3,07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Heating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1,08</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1,33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1,59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1,73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1,93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2,08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1,91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2,86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3,43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3,95</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2,30</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2,79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4,02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4,53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4,88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DP Cooling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kPa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2,9</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7,6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13,1</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8,8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19,8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22,7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Dp Heating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kPa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8,4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10,8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5,2</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7,3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9,8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13,4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Fan (E)</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16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38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66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71</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27</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33</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42</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59</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72</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84</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dirty="0" smtClean="0">
                          <a:latin typeface="Arial"/>
                        </a:rPr>
                        <a:t>Sound power </a:t>
                      </a:r>
                      <a:r>
                        <a:rPr lang="en-GB" sz="1000" b="1" i="0" u="none" strike="noStrike" noProof="0" dirty="0" err="1" smtClean="0">
                          <a:latin typeface="Arial"/>
                        </a:rPr>
                        <a:t>Lw</a:t>
                      </a:r>
                      <a:endParaRPr lang="en-GB" sz="1000" b="1" i="0" u="none" strike="noStrike" noProof="0" dirty="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dB(A)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33</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52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dirty="0" smtClean="0">
                          <a:latin typeface="Arial"/>
                        </a:rPr>
                        <a:t>Sound pressure </a:t>
                      </a:r>
                      <a:r>
                        <a:rPr lang="en-GB" sz="1000" b="1" i="0" u="none" strike="noStrike" noProof="0" dirty="0" err="1" smtClean="0">
                          <a:latin typeface="Arial"/>
                        </a:rPr>
                        <a:t>Lp</a:t>
                      </a:r>
                      <a:endParaRPr lang="en-GB" sz="1000" b="1" i="0" u="none" strike="noStrike" noProof="0" dirty="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err="1">
                          <a:latin typeface="Arial"/>
                        </a:rPr>
                        <a:t>dB</a:t>
                      </a:r>
                      <a:r>
                        <a:rPr lang="it-IT" sz="1000" b="1" i="0" u="none" strike="noStrike" dirty="0">
                          <a:latin typeface="Arial"/>
                        </a:rPr>
                        <a:t>(A)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40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bl>
          </a:graphicData>
        </a:graphic>
      </p:graphicFrame>
      <p:graphicFrame>
        <p:nvGraphicFramePr>
          <p:cNvPr id="4" name="Tabella 3"/>
          <p:cNvGraphicFramePr>
            <a:graphicFrameLocks noGrp="1"/>
          </p:cNvGraphicFramePr>
          <p:nvPr/>
        </p:nvGraphicFramePr>
        <p:xfrm>
          <a:off x="214313" y="1291019"/>
          <a:ext cx="6167467" cy="1273885"/>
        </p:xfrm>
        <a:graphic>
          <a:graphicData uri="http://schemas.openxmlformats.org/drawingml/2006/table">
            <a:tbl>
              <a:tblPr/>
              <a:tblGrid>
                <a:gridCol w="1843768"/>
                <a:gridCol w="440101"/>
                <a:gridCol w="312234"/>
                <a:gridCol w="312234"/>
                <a:gridCol w="312234"/>
                <a:gridCol w="312234"/>
                <a:gridCol w="380629"/>
                <a:gridCol w="312234"/>
                <a:gridCol w="312234"/>
                <a:gridCol w="312234"/>
                <a:gridCol w="312234"/>
                <a:gridCol w="312234"/>
                <a:gridCol w="312234"/>
                <a:gridCol w="380629"/>
              </a:tblGrid>
              <a:tr h="179294">
                <a:tc>
                  <a:txBody>
                    <a:bodyPr/>
                    <a:lstStyle/>
                    <a:p>
                      <a:pPr algn="l" fontAlgn="b"/>
                      <a:r>
                        <a:rPr lang="en-GB" sz="1050" b="1" i="0" u="none" strike="noStrike" noProof="0" smtClean="0">
                          <a:latin typeface="Arial"/>
                        </a:rPr>
                        <a:t>2 pipes</a:t>
                      </a:r>
                      <a:r>
                        <a:rPr lang="en-GB" sz="1050" b="1" i="0" u="none" strike="noStrike" baseline="0" noProof="0" smtClean="0">
                          <a:latin typeface="Arial"/>
                        </a:rPr>
                        <a:t> units</a:t>
                      </a:r>
                      <a:endParaRPr lang="en-GB" sz="1050" b="1" i="0" u="none" strike="noStrike" noProof="0">
                        <a:latin typeface="Arial"/>
                      </a:endParaRPr>
                    </a:p>
                  </a:txBody>
                  <a:tcPr marL="8965" marR="8965" marT="8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900" b="1" i="0" u="none" strike="noStrike" noProof="0" smtClean="0">
                          <a:latin typeface="Arial"/>
                        </a:rPr>
                        <a:t> </a:t>
                      </a:r>
                      <a:endParaRPr lang="en-GB" sz="900" b="1" i="0" u="none" strike="noStrike" noProof="0">
                        <a:latin typeface="Arial"/>
                      </a:endParaRPr>
                    </a:p>
                  </a:txBody>
                  <a:tcPr marL="8965" marR="8965" marT="8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r>
              <a:tr h="224118">
                <a:tc gridSpan="6">
                  <a:txBody>
                    <a:bodyPr/>
                    <a:lstStyle/>
                    <a:p>
                      <a:pPr algn="l" fontAlgn="b"/>
                      <a:r>
                        <a:rPr lang="en-GB" sz="900" b="1" i="0" u="none" strike="noStrike" noProof="0" smtClean="0">
                          <a:latin typeface="Arial"/>
                        </a:rPr>
                        <a:t>The following standard rating conditions are used: </a:t>
                      </a:r>
                      <a:endParaRPr lang="en-GB" sz="900" b="1" i="0" u="none" strike="noStrike" noProof="0">
                        <a:latin typeface="Arial"/>
                      </a:endParaRPr>
                    </a:p>
                  </a:txBody>
                  <a:tcPr marL="8965" marR="8965" marT="896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GB" sz="1200" b="1" i="1" u="none" strike="noStrike" noProof="0" smtClean="0">
                          <a:latin typeface="Arial"/>
                        </a:rPr>
                        <a:t> </a:t>
                      </a:r>
                      <a:endParaRPr lang="en-GB" sz="1200" b="1" i="1"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r>
              <a:tr h="138056">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r>
              <a:tr h="267148">
                <a:tc gridSpan="2">
                  <a:txBody>
                    <a:bodyPr/>
                    <a:lstStyle/>
                    <a:p>
                      <a:pPr algn="l" fontAlgn="b"/>
                      <a:r>
                        <a:rPr lang="en-GB" sz="900" b="1" i="0" u="none" strike="noStrike" noProof="0" smtClean="0">
                          <a:latin typeface="Arial"/>
                        </a:rPr>
                        <a:t>COOLING  (Summer operation)</a:t>
                      </a:r>
                      <a:endParaRPr lang="en-GB" sz="900" b="1" i="0" u="none" strike="noStrike" noProof="0">
                        <a:latin typeface="Arial"/>
                      </a:endParaRPr>
                    </a:p>
                  </a:txBody>
                  <a:tcPr marL="8965" marR="8965" marT="8965" marB="0" anchor="b">
                    <a:lnL>
                      <a:noFill/>
                    </a:lnL>
                    <a:lnR>
                      <a:noFill/>
                    </a:lnR>
                    <a:lnT>
                      <a:noFill/>
                    </a:lnT>
                    <a:lnB>
                      <a:noFill/>
                    </a:lnB>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8">
                  <a:txBody>
                    <a:bodyPr/>
                    <a:lstStyle/>
                    <a:p>
                      <a:pPr algn="l" fontAlgn="ctr"/>
                      <a:r>
                        <a:rPr lang="en-GB" sz="900" b="1" i="0" u="none" strike="noStrike" noProof="0" smtClean="0">
                          <a:latin typeface="Arial"/>
                        </a:rPr>
                        <a:t>HEATING (winter operation)</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52400">
                <a:tc gridSpan="5">
                  <a:txBody>
                    <a:bodyPr/>
                    <a:lstStyle/>
                    <a:p>
                      <a:pPr algn="l" fontAlgn="b"/>
                      <a:r>
                        <a:rPr lang="en-GB" sz="900" b="1" i="0" u="none" strike="noStrike" noProof="0" smtClean="0">
                          <a:latin typeface="Arial"/>
                        </a:rPr>
                        <a:t>Air temperature :   +27°C b.s.    +19°C b.u.</a:t>
                      </a:r>
                      <a:endParaRPr lang="en-GB" sz="900" b="1" i="0" u="none" strike="noStrike" noProof="0">
                        <a:latin typeface="Arial"/>
                      </a:endParaRPr>
                    </a:p>
                  </a:txBody>
                  <a:tcPr marL="8965" marR="8965" marT="896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4">
                  <a:txBody>
                    <a:bodyPr/>
                    <a:lstStyle/>
                    <a:p>
                      <a:pPr algn="l" fontAlgn="ctr"/>
                      <a:r>
                        <a:rPr lang="en-GB" sz="900" b="1" i="0" u="none" strike="noStrike" noProof="0" smtClean="0">
                          <a:latin typeface="Arial"/>
                        </a:rPr>
                        <a:t>Air temperature:  +20°C</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r>
              <a:tr h="152400">
                <a:tc gridSpan="6">
                  <a:txBody>
                    <a:bodyPr/>
                    <a:lstStyle/>
                    <a:p>
                      <a:pPr algn="l" fontAlgn="b"/>
                      <a:r>
                        <a:rPr lang="en-GB" sz="900" b="1" i="0" u="none" strike="noStrike" noProof="0" smtClean="0">
                          <a:latin typeface="Arial"/>
                        </a:rPr>
                        <a:t>Water temperature :  + 7°C EWT   +12°C LWT</a:t>
                      </a:r>
                      <a:endParaRPr lang="en-GB" sz="900" b="1" i="0" u="none" strike="noStrike" noProof="0">
                        <a:latin typeface="Arial"/>
                      </a:endParaRPr>
                    </a:p>
                  </a:txBody>
                  <a:tcPr marL="8965" marR="8965" marT="896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l" fontAlgn="ctr"/>
                      <a:r>
                        <a:rPr lang="en-GB" sz="900" b="1" i="0" u="none" strike="noStrike" noProof="0" smtClean="0">
                          <a:latin typeface="Arial"/>
                        </a:rPr>
                        <a:t>Water temperature: +60°C EWT</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r>
              <a:tr h="152400">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6">
                  <a:txBody>
                    <a:bodyPr/>
                    <a:lstStyle/>
                    <a:p>
                      <a:pPr algn="l" fontAlgn="ctr"/>
                      <a:r>
                        <a:rPr lang="en-GB" sz="900" b="1" i="0" u="none" strike="noStrike" noProof="0" smtClean="0">
                          <a:latin typeface="Arial"/>
                        </a:rPr>
                        <a:t>Water</a:t>
                      </a:r>
                      <a:r>
                        <a:rPr lang="en-GB" sz="900" b="1" i="0" u="none" strike="noStrike" baseline="0" noProof="0" smtClean="0">
                          <a:latin typeface="Arial"/>
                        </a:rPr>
                        <a:t> Temperature</a:t>
                      </a:r>
                      <a:r>
                        <a:rPr lang="en-GB" sz="900" b="1" i="0" u="none" strike="noStrike" noProof="0" smtClean="0">
                          <a:latin typeface="Arial"/>
                        </a:rPr>
                        <a:t>: +50°C LWT</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dirty="0">
                        <a:latin typeface="Arial"/>
                      </a:endParaRPr>
                    </a:p>
                  </a:txBody>
                  <a:tcPr marL="8965" marR="8965" marT="8965" marB="0" anchor="ctr">
                    <a:lnL>
                      <a:noFill/>
                    </a:lnL>
                    <a:lnR>
                      <a:noFill/>
                    </a:lnR>
                    <a:lnT>
                      <a:noFill/>
                    </a:lnT>
                    <a:lnB>
                      <a:noFill/>
                    </a:lnB>
                  </a:tcPr>
                </a:tc>
              </a:tr>
            </a:tbl>
          </a:graphicData>
        </a:graphic>
      </p:graphicFrame>
      <p:sp>
        <p:nvSpPr>
          <p:cNvPr id="5"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 PERFORMANCE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214313" y="2636912"/>
          <a:ext cx="8715439" cy="3500455"/>
        </p:xfrm>
        <a:graphic>
          <a:graphicData uri="http://schemas.openxmlformats.org/drawingml/2006/table">
            <a:tbl>
              <a:tblPr/>
              <a:tblGrid>
                <a:gridCol w="1888874"/>
                <a:gridCol w="465880"/>
                <a:gridCol w="332771"/>
                <a:gridCol w="332771"/>
                <a:gridCol w="332771"/>
                <a:gridCol w="332771"/>
                <a:gridCol w="399326"/>
                <a:gridCol w="332771"/>
                <a:gridCol w="332771"/>
                <a:gridCol w="332771"/>
                <a:gridCol w="332771"/>
                <a:gridCol w="332771"/>
                <a:gridCol w="332771"/>
                <a:gridCol w="399326"/>
                <a:gridCol w="361295"/>
                <a:gridCol w="361295"/>
                <a:gridCol w="361295"/>
                <a:gridCol w="361295"/>
                <a:gridCol w="361295"/>
                <a:gridCol w="427848"/>
              </a:tblGrid>
              <a:tr h="242824">
                <a:tc gridSpan="2">
                  <a:txBody>
                    <a:bodyPr/>
                    <a:lstStyle/>
                    <a:p>
                      <a:pPr algn="l" fontAlgn="b"/>
                      <a:r>
                        <a:rPr lang="it-IT" sz="1000" b="1" i="0" u="none" strike="noStrike" dirty="0" smtClean="0">
                          <a:latin typeface="Arial"/>
                        </a:rPr>
                        <a:t>MODEL</a:t>
                      </a:r>
                      <a:endParaRPr lang="it-IT" sz="1000" b="1" i="0" u="none" strike="noStrike" dirty="0">
                        <a:latin typeface="Arial"/>
                      </a:endParaRPr>
                    </a:p>
                  </a:txBody>
                  <a:tcPr marL="6636" marR="6636" marT="663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gridSpan="6">
                  <a:txBody>
                    <a:bodyPr/>
                    <a:lstStyle/>
                    <a:p>
                      <a:pPr algn="ctr" fontAlgn="ctr"/>
                      <a:r>
                        <a:rPr lang="it-IT" sz="1200" b="1" i="0" u="none" strike="noStrike" dirty="0" smtClean="0">
                          <a:latin typeface="Arial"/>
                        </a:rPr>
                        <a:t>YFCC 14</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ctr" fontAlgn="ctr"/>
                      <a:r>
                        <a:rPr lang="it-IT" sz="1200" b="1" i="0" u="none" strike="noStrike" dirty="0" smtClean="0">
                          <a:latin typeface="Arial"/>
                        </a:rPr>
                        <a:t>YFCC 24</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ctr" fontAlgn="ctr"/>
                      <a:r>
                        <a:rPr lang="it-IT" sz="1200" b="1" i="0" u="none" strike="noStrike" dirty="0" smtClean="0">
                          <a:latin typeface="Arial"/>
                        </a:rPr>
                        <a:t>YFCC 34</a:t>
                      </a:r>
                      <a:endParaRPr lang="it-IT" sz="1200" b="1" i="0" u="none" strike="noStrike" dirty="0">
                        <a:latin typeface="Arial"/>
                      </a:endParaRPr>
                    </a:p>
                  </a:txBody>
                  <a:tcPr marL="6636" marR="6636" marT="66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19971">
                <a:tc>
                  <a:txBody>
                    <a:bodyPr/>
                    <a:lstStyle/>
                    <a:p>
                      <a:pPr algn="l" fontAlgn="b"/>
                      <a:r>
                        <a:rPr lang="en-GB" sz="1000" b="1" i="0" u="none" strike="noStrike" noProof="0" smtClean="0">
                          <a:latin typeface="Arial"/>
                        </a:rPr>
                        <a:t> </a:t>
                      </a:r>
                      <a:endParaRPr lang="en-GB" sz="1000" b="1" i="0" u="none" strike="noStrike" noProof="0">
                        <a:latin typeface="Arial"/>
                      </a:endParaRPr>
                    </a:p>
                  </a:txBody>
                  <a:tcPr marL="6636" marR="6636" marT="663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b"/>
                      <a:r>
                        <a:rPr lang="it-IT" sz="1000" b="1" i="0" u="none" strike="noStrike">
                          <a:latin typeface="Arial"/>
                        </a:rPr>
                        <a:t> </a:t>
                      </a:r>
                    </a:p>
                  </a:txBody>
                  <a:tcPr marL="6636" marR="6636" marT="66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gridSpan="3">
                  <a:txBody>
                    <a:bodyPr/>
                    <a:lstStyle/>
                    <a:p>
                      <a:pPr algn="ctr" fontAlgn="ctr"/>
                      <a:r>
                        <a:rPr lang="it-IT" sz="1000" b="1" i="0" u="none" strike="noStrike">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latin typeface="Arial"/>
                        </a:rPr>
                        <a:t> </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c gridSpan="3">
                  <a:txBody>
                    <a:bodyPr/>
                    <a:lstStyle/>
                    <a:p>
                      <a:pPr algn="ctr" fontAlgn="ctr"/>
                      <a:r>
                        <a:rPr lang="it-IT" sz="1000" b="1" i="0" u="none" strike="noStrike">
                          <a:latin typeface="Arial"/>
                        </a:rPr>
                        <a:t> </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hMerge="1">
                  <a:txBody>
                    <a:bodyPr/>
                    <a:lstStyle/>
                    <a:p>
                      <a:endParaRPr lang="it-IT"/>
                    </a:p>
                  </a:txBody>
                  <a:tcPr/>
                </a:tc>
                <a:tc hMerge="1">
                  <a:txBody>
                    <a:bodyPr/>
                    <a:lstStyle/>
                    <a:p>
                      <a:endParaRPr lang="it-IT"/>
                    </a:p>
                  </a:txBody>
                  <a:tcPr/>
                </a:tc>
              </a:tr>
              <a:tr h="303766">
                <a:tc>
                  <a:txBody>
                    <a:bodyPr/>
                    <a:lstStyle/>
                    <a:p>
                      <a:pPr algn="l" fontAlgn="ctr"/>
                      <a:r>
                        <a:rPr lang="en-GB" sz="1000" b="1" i="0" u="none" strike="noStrike" noProof="0" smtClean="0">
                          <a:latin typeface="Arial"/>
                        </a:rPr>
                        <a:t>Speed</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l" fontAlgn="b"/>
                      <a:r>
                        <a:rPr lang="it-IT" sz="1000" b="1" i="0" u="none" strike="noStrike">
                          <a:latin typeface="Arial"/>
                        </a:rPr>
                        <a:t> </a:t>
                      </a:r>
                    </a:p>
                  </a:txBody>
                  <a:tcPr marL="6636" marR="6636" marT="663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a:t>
                      </a: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a:t>
                      </a:r>
                    </a:p>
                  </a:txBody>
                  <a:tcPr marL="6636" marR="6636" marT="66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Air flow</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mc/h</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140</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220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280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305</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200</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305</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380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470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560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290</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360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540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620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680</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Cooling total emission</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0,97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1,19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2,12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2,57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3,09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3,58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2,05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3,00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3,56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4,02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4,36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Cooling sensible emission</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0,71</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0,88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1,17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1,31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1,42</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1,54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2,28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2,67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1,48</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1,81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2,20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2,63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2,98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3,25</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Heating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1,14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1,88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2,10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2,27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1,69</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2,03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2,54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3,12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3,79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4,44</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2,38</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2,90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3,51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4,20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4,77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5,20</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DP Cooling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kPa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9,2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12,9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8,6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16,8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21,7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6,7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9,3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17,9</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Dp Heating</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kPa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3,7</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7,6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8,8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10,7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12,3</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7,1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13,6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17,9</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3,9</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7,3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10,0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12,6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14,6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smtClean="0">
                          <a:latin typeface="Arial"/>
                        </a:rPr>
                        <a:t>Fan (E)</a:t>
                      </a:r>
                      <a:endParaRPr lang="en-GB" sz="1000" b="1" i="0" u="none" strike="noStrike" noProof="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W</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16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66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71</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27</a:t>
                      </a:r>
                      <a:endParaRPr lang="it-IT" sz="1000" b="1" i="0" u="none" strike="noStrike" dirty="0">
                        <a:latin typeface="Arial"/>
                      </a:endParaRP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33</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42</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59</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smtClean="0">
                          <a:latin typeface="Arial"/>
                        </a:rPr>
                        <a:t>72</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smtClean="0">
                          <a:latin typeface="Arial"/>
                        </a:rPr>
                        <a:t>84</a:t>
                      </a:r>
                      <a:endParaRPr lang="it-IT" sz="1000" b="1" i="0" u="none" strike="noStrike" dirty="0">
                        <a:latin typeface="Arial"/>
                      </a:endParaRP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dirty="0" smtClean="0">
                          <a:latin typeface="Arial"/>
                        </a:rPr>
                        <a:t>Sound power </a:t>
                      </a:r>
                      <a:r>
                        <a:rPr lang="en-GB" sz="1000" b="1" i="0" u="none" strike="noStrike" noProof="0" dirty="0" err="1" smtClean="0">
                          <a:latin typeface="Arial"/>
                        </a:rPr>
                        <a:t>Lw</a:t>
                      </a:r>
                      <a:endParaRPr lang="en-GB" sz="1000" b="1" i="0" u="none" strike="noStrike" noProof="0" dirty="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dB(A)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33</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54</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35</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41</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57</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r h="303766">
                <a:tc>
                  <a:txBody>
                    <a:bodyPr/>
                    <a:lstStyle/>
                    <a:p>
                      <a:pPr algn="l" fontAlgn="ctr"/>
                      <a:r>
                        <a:rPr lang="en-GB" sz="1000" b="1" i="0" u="none" strike="noStrike" noProof="0" dirty="0" smtClean="0">
                          <a:latin typeface="Arial"/>
                        </a:rPr>
                        <a:t>Sound pressure </a:t>
                      </a:r>
                      <a:r>
                        <a:rPr lang="en-GB" sz="1000" b="1" i="0" u="none" strike="noStrike" noProof="0" dirty="0" err="1" smtClean="0">
                          <a:latin typeface="Arial"/>
                        </a:rPr>
                        <a:t>Lp</a:t>
                      </a:r>
                      <a:endParaRPr lang="en-GB" sz="1000" b="1" i="0" u="none" strike="noStrike" noProof="0" dirty="0">
                        <a:latin typeface="Arial"/>
                      </a:endParaRPr>
                    </a:p>
                  </a:txBody>
                  <a:tcPr marL="6636" marR="6636" marT="66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dB(A)</a:t>
                      </a:r>
                    </a:p>
                  </a:txBody>
                  <a:tcPr marL="6636" marR="6636" marT="66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40</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24</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27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dirty="0">
                          <a:latin typeface="Arial"/>
                        </a:rPr>
                        <a:t>33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39</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45</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ctr"/>
                      <a:r>
                        <a:rPr lang="it-IT" sz="1000" b="1" i="0" u="none" strike="noStrike">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26</a:t>
                      </a:r>
                    </a:p>
                  </a:txBody>
                  <a:tcPr marL="9525" marR="9525" marT="9525" marB="0" anchor="ctr" anchorCtr="1">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32</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37</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43</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a:latin typeface="Arial"/>
                        </a:rPr>
                        <a:t>46</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c>
                  <a:txBody>
                    <a:bodyPr/>
                    <a:lstStyle/>
                    <a:p>
                      <a:pPr algn="ctr" fontAlgn="b"/>
                      <a:r>
                        <a:rPr lang="it-IT" sz="1000" b="1" i="0" u="none" strike="noStrike" dirty="0">
                          <a:latin typeface="Arial"/>
                        </a:rPr>
                        <a:t>48</a:t>
                      </a:r>
                    </a:p>
                  </a:txBody>
                  <a:tcPr marL="9525" marR="9525" marT="9525"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FFEFD1"/>
                        </a:gs>
                        <a:gs pos="64999">
                          <a:srgbClr val="F0EBD5"/>
                        </a:gs>
                        <a:gs pos="100000">
                          <a:srgbClr val="D1C39F"/>
                        </a:gs>
                      </a:gsLst>
                      <a:lin ang="5400000" scaled="0"/>
                    </a:gradFill>
                  </a:tcPr>
                </a:tc>
              </a:tr>
            </a:tbl>
          </a:graphicData>
        </a:graphic>
      </p:graphicFrame>
      <p:graphicFrame>
        <p:nvGraphicFramePr>
          <p:cNvPr id="4" name="Tabella 3"/>
          <p:cNvGraphicFramePr>
            <a:graphicFrameLocks noGrp="1"/>
          </p:cNvGraphicFramePr>
          <p:nvPr/>
        </p:nvGraphicFramePr>
        <p:xfrm>
          <a:off x="214313" y="1363027"/>
          <a:ext cx="6096029" cy="1273885"/>
        </p:xfrm>
        <a:graphic>
          <a:graphicData uri="http://schemas.openxmlformats.org/drawingml/2006/table">
            <a:tbl>
              <a:tblPr/>
              <a:tblGrid>
                <a:gridCol w="1772330"/>
                <a:gridCol w="440101"/>
                <a:gridCol w="312234"/>
                <a:gridCol w="312234"/>
                <a:gridCol w="312234"/>
                <a:gridCol w="279891"/>
                <a:gridCol w="412972"/>
                <a:gridCol w="312234"/>
                <a:gridCol w="312234"/>
                <a:gridCol w="312234"/>
                <a:gridCol w="312234"/>
                <a:gridCol w="312234"/>
                <a:gridCol w="312234"/>
                <a:gridCol w="380629"/>
              </a:tblGrid>
              <a:tr h="179294">
                <a:tc>
                  <a:txBody>
                    <a:bodyPr/>
                    <a:lstStyle/>
                    <a:p>
                      <a:pPr algn="l" fontAlgn="b"/>
                      <a:r>
                        <a:rPr lang="en-GB" sz="1050" b="1" i="0" u="none" strike="noStrike" baseline="0" noProof="0" dirty="0" smtClean="0">
                          <a:latin typeface="Arial"/>
                        </a:rPr>
                        <a:t>2 pipe units</a:t>
                      </a:r>
                      <a:endParaRPr lang="en-GB" sz="1050" b="1" i="0" u="none" strike="noStrike" noProof="0" dirty="0">
                        <a:latin typeface="Arial"/>
                      </a:endParaRPr>
                    </a:p>
                  </a:txBody>
                  <a:tcPr marL="8965" marR="8965" marT="8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900" b="1" i="0" u="none" strike="noStrike" noProof="0" smtClean="0">
                          <a:latin typeface="Arial"/>
                        </a:rPr>
                        <a:t> </a:t>
                      </a:r>
                      <a:endParaRPr lang="en-GB" sz="900" b="1" i="0" u="none" strike="noStrike" noProof="0">
                        <a:latin typeface="Arial"/>
                      </a:endParaRPr>
                    </a:p>
                  </a:txBody>
                  <a:tcPr marL="8965" marR="8965" marT="896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900" b="1" i="0" u="none" strike="noStrike" noProof="0" smtClean="0">
                          <a:latin typeface="Arial"/>
                        </a:rPr>
                        <a:t> </a:t>
                      </a:r>
                      <a:endParaRPr lang="en-GB" sz="900" b="1" i="0" u="none" strike="noStrike" noProof="0">
                        <a:latin typeface="Arial"/>
                      </a:endParaRP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latin typeface="Arial"/>
                        </a:rPr>
                        <a:t> </a:t>
                      </a: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it-IT" sz="900" b="1" i="0" u="none" strike="noStrike">
                          <a:latin typeface="Arial"/>
                        </a:rPr>
                        <a:t> </a:t>
                      </a:r>
                    </a:p>
                  </a:txBody>
                  <a:tcPr marL="8965" marR="8965" marT="8965" marB="0" anchor="ctr">
                    <a:lnL>
                      <a:noFill/>
                    </a:lnL>
                    <a:lnR>
                      <a:noFill/>
                    </a:lnR>
                    <a:lnT>
                      <a:noFill/>
                    </a:lnT>
                    <a:lnB w="6350" cap="flat" cmpd="sng" algn="ctr">
                      <a:solidFill>
                        <a:srgbClr val="000000"/>
                      </a:solidFill>
                      <a:prstDash val="solid"/>
                      <a:round/>
                      <a:headEnd type="none" w="med" len="med"/>
                      <a:tailEnd type="none" w="med" len="med"/>
                    </a:lnB>
                  </a:tcPr>
                </a:tc>
              </a:tr>
              <a:tr h="224118">
                <a:tc gridSpan="6">
                  <a:txBody>
                    <a:bodyPr/>
                    <a:lstStyle/>
                    <a:p>
                      <a:pPr algn="l" fontAlgn="b"/>
                      <a:r>
                        <a:rPr lang="en-GB" sz="900" b="1" i="0" u="none" strike="noStrike" noProof="0" smtClean="0">
                          <a:latin typeface="Arial"/>
                        </a:rPr>
                        <a:t>The following standard rating conditions are used: </a:t>
                      </a:r>
                      <a:endParaRPr lang="en-GB" sz="900" b="1" i="0" u="none" strike="noStrike" noProof="0">
                        <a:latin typeface="Arial"/>
                      </a:endParaRPr>
                    </a:p>
                  </a:txBody>
                  <a:tcPr marL="8965" marR="8965" marT="896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GB" sz="1200" b="1" i="1" u="none" strike="noStrike" noProof="0" smtClean="0">
                          <a:latin typeface="Arial"/>
                        </a:rPr>
                        <a:t> </a:t>
                      </a:r>
                      <a:endParaRPr lang="en-GB" sz="1200" b="1" i="1"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w="6350" cap="flat" cmpd="sng" algn="ctr">
                      <a:solidFill>
                        <a:srgbClr val="000000"/>
                      </a:solidFill>
                      <a:prstDash val="solid"/>
                      <a:round/>
                      <a:headEnd type="none" w="med" len="med"/>
                      <a:tailEnd type="none" w="med" len="med"/>
                    </a:lnT>
                    <a:lnB>
                      <a:noFill/>
                    </a:lnB>
                  </a:tcPr>
                </a:tc>
              </a:tr>
              <a:tr h="138056">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r>
              <a:tr h="267148">
                <a:tc gridSpan="2">
                  <a:txBody>
                    <a:bodyPr/>
                    <a:lstStyle/>
                    <a:p>
                      <a:pPr algn="l" fontAlgn="b"/>
                      <a:r>
                        <a:rPr lang="en-GB" sz="900" b="1" i="0" u="none" strike="noStrike" noProof="0" dirty="0" smtClean="0">
                          <a:latin typeface="Arial"/>
                        </a:rPr>
                        <a:t>COOLING  (Summer operation)</a:t>
                      </a:r>
                      <a:endParaRPr lang="en-GB" sz="900" b="1" i="0" u="none" strike="noStrike" noProof="0" dirty="0">
                        <a:latin typeface="Arial"/>
                      </a:endParaRPr>
                    </a:p>
                  </a:txBody>
                  <a:tcPr marL="8965" marR="8965" marT="8965" marB="0" anchor="b">
                    <a:lnL>
                      <a:noFill/>
                    </a:lnL>
                    <a:lnR>
                      <a:noFill/>
                    </a:lnR>
                    <a:lnT>
                      <a:noFill/>
                    </a:lnT>
                    <a:lnB>
                      <a:noFill/>
                    </a:lnB>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8">
                  <a:txBody>
                    <a:bodyPr/>
                    <a:lstStyle/>
                    <a:p>
                      <a:pPr algn="l" fontAlgn="ctr"/>
                      <a:r>
                        <a:rPr lang="en-GB" sz="900" b="1" i="0" u="none" strike="noStrike" noProof="0" smtClean="0">
                          <a:latin typeface="Arial"/>
                        </a:rPr>
                        <a:t>HEATING (winter operation)</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152400">
                <a:tc gridSpan="5">
                  <a:txBody>
                    <a:bodyPr/>
                    <a:lstStyle/>
                    <a:p>
                      <a:pPr algn="l" fontAlgn="b"/>
                      <a:r>
                        <a:rPr lang="en-GB" sz="900" b="1" i="0" u="none" strike="noStrike" noProof="0" smtClean="0">
                          <a:latin typeface="Arial"/>
                        </a:rPr>
                        <a:t>Air temperature :   +27°C b.s.    +19°C b.u.</a:t>
                      </a:r>
                      <a:endParaRPr lang="en-GB" sz="900" b="1" i="0" u="none" strike="noStrike" noProof="0">
                        <a:latin typeface="Arial"/>
                      </a:endParaRPr>
                    </a:p>
                  </a:txBody>
                  <a:tcPr marL="8965" marR="8965" marT="896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4">
                  <a:txBody>
                    <a:bodyPr/>
                    <a:lstStyle/>
                    <a:p>
                      <a:pPr algn="l" fontAlgn="ctr"/>
                      <a:r>
                        <a:rPr lang="en-GB" sz="900" b="1" i="0" u="none" strike="noStrike" noProof="0" smtClean="0">
                          <a:latin typeface="Arial"/>
                        </a:rPr>
                        <a:t>Air temperature:  +20°C</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r>
              <a:tr h="152400">
                <a:tc gridSpan="6">
                  <a:txBody>
                    <a:bodyPr/>
                    <a:lstStyle/>
                    <a:p>
                      <a:pPr algn="l" fontAlgn="b"/>
                      <a:r>
                        <a:rPr lang="en-GB" sz="900" b="1" i="0" u="none" strike="noStrike" noProof="0" smtClean="0">
                          <a:latin typeface="Arial"/>
                        </a:rPr>
                        <a:t>Water temperature :  + 7°C EWT   +12°C LWT</a:t>
                      </a:r>
                      <a:endParaRPr lang="en-GB" sz="900" b="1" i="0" u="none" strike="noStrike" noProof="0">
                        <a:latin typeface="Arial"/>
                      </a:endParaRPr>
                    </a:p>
                  </a:txBody>
                  <a:tcPr marL="8965" marR="8965" marT="896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gridSpan="6">
                  <a:txBody>
                    <a:bodyPr/>
                    <a:lstStyle/>
                    <a:p>
                      <a:pPr algn="l" fontAlgn="ctr"/>
                      <a:r>
                        <a:rPr lang="en-GB" sz="900" b="1" i="0" u="none" strike="noStrike" noProof="0" smtClean="0">
                          <a:latin typeface="Arial"/>
                        </a:rPr>
                        <a:t>Water temperature: +60°C EWT</a:t>
                      </a:r>
                      <a:endParaRPr lang="en-GB" sz="900" b="1" i="0" u="none" strike="noStrike" noProof="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r>
              <a:tr h="152400">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l" fontAlgn="b"/>
                      <a:endParaRPr lang="en-GB" sz="900" b="1" i="0" u="none" strike="noStrike" noProof="0">
                        <a:latin typeface="Arial"/>
                      </a:endParaRPr>
                    </a:p>
                  </a:txBody>
                  <a:tcPr marL="8965" marR="8965" marT="8965" marB="0" anchor="b">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a:txBody>
                    <a:bodyPr/>
                    <a:lstStyle/>
                    <a:p>
                      <a:pPr algn="ctr" fontAlgn="ctr"/>
                      <a:endParaRPr lang="en-GB" sz="900" b="1" i="0" u="none" strike="noStrike" noProof="0">
                        <a:latin typeface="Arial"/>
                      </a:endParaRPr>
                    </a:p>
                  </a:txBody>
                  <a:tcPr marL="8965" marR="8965" marT="8965" marB="0" anchor="ctr">
                    <a:lnL>
                      <a:noFill/>
                    </a:lnL>
                    <a:lnR>
                      <a:noFill/>
                    </a:lnR>
                    <a:lnT>
                      <a:noFill/>
                    </a:lnT>
                    <a:lnB>
                      <a:noFill/>
                    </a:lnB>
                  </a:tcPr>
                </a:tc>
                <a:tc gridSpan="6">
                  <a:txBody>
                    <a:bodyPr/>
                    <a:lstStyle/>
                    <a:p>
                      <a:pPr algn="l" fontAlgn="ctr"/>
                      <a:r>
                        <a:rPr lang="en-GB" sz="900" b="1" i="0" u="none" strike="noStrike" noProof="0" dirty="0" smtClean="0">
                          <a:latin typeface="Arial"/>
                        </a:rPr>
                        <a:t>Water temperature: +50°C LWT</a:t>
                      </a:r>
                      <a:endParaRPr lang="en-GB" sz="900" b="1" i="0" u="none" strike="noStrike" noProof="0" dirty="0">
                        <a:latin typeface="Arial"/>
                      </a:endParaRPr>
                    </a:p>
                  </a:txBody>
                  <a:tcPr marL="8965" marR="8965" marT="8965" marB="0"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algn="ctr" fontAlgn="ctr"/>
                      <a:endParaRPr lang="it-IT" sz="900" b="1" i="0" u="none" strike="noStrike">
                        <a:latin typeface="Arial"/>
                      </a:endParaRPr>
                    </a:p>
                  </a:txBody>
                  <a:tcPr marL="8965" marR="8965" marT="8965" marB="0" anchor="ctr">
                    <a:lnL>
                      <a:noFill/>
                    </a:lnL>
                    <a:lnR>
                      <a:noFill/>
                    </a:lnR>
                    <a:lnT>
                      <a:noFill/>
                    </a:lnT>
                    <a:lnB>
                      <a:noFill/>
                    </a:lnB>
                  </a:tcPr>
                </a:tc>
                <a:tc>
                  <a:txBody>
                    <a:bodyPr/>
                    <a:lstStyle/>
                    <a:p>
                      <a:pPr algn="ctr" fontAlgn="ctr"/>
                      <a:endParaRPr lang="it-IT" sz="900" b="1" i="0" u="none" strike="noStrike" dirty="0">
                        <a:latin typeface="Arial"/>
                      </a:endParaRPr>
                    </a:p>
                  </a:txBody>
                  <a:tcPr marL="8965" marR="8965" marT="8965" marB="0" anchor="ctr">
                    <a:lnL>
                      <a:noFill/>
                    </a:lnL>
                    <a:lnR>
                      <a:noFill/>
                    </a:lnR>
                    <a:lnT>
                      <a:noFill/>
                    </a:lnT>
                    <a:lnB>
                      <a:noFill/>
                    </a:lnB>
                  </a:tcPr>
                </a:tc>
              </a:tr>
            </a:tbl>
          </a:graphicData>
        </a:graphic>
      </p:graphicFrame>
      <p:sp>
        <p:nvSpPr>
          <p:cNvPr id="5"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 PERFORMANCE</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GB" sz="1600" noProof="0" dirty="0" smtClean="0"/>
              <a:t>Polypropylene cellular fabric regenerating filter</a:t>
            </a:r>
          </a:p>
          <a:p>
            <a:r>
              <a:rPr lang="en-GB" sz="1600" noProof="0" dirty="0" smtClean="0"/>
              <a:t>Inside thermal insulation, closed cell polyethylene 6 mm thick, class M1</a:t>
            </a:r>
          </a:p>
          <a:p>
            <a:r>
              <a:rPr lang="en-GB" sz="1600" noProof="0" dirty="0" smtClean="0"/>
              <a:t>Diffuser and intake grille in </a:t>
            </a:r>
            <a:r>
              <a:rPr lang="en-GB" sz="1600" noProof="0" dirty="0" err="1" smtClean="0"/>
              <a:t>prepainted</a:t>
            </a:r>
            <a:r>
              <a:rPr lang="en-GB" sz="1600" noProof="0" dirty="0" smtClean="0"/>
              <a:t> metal sheet in RAL 9003 colour.</a:t>
            </a:r>
          </a:p>
          <a:p>
            <a:r>
              <a:rPr lang="en-GB" sz="1600" noProof="0" dirty="0" smtClean="0"/>
              <a:t>Plastic round diffusers. The direction of air flow diffusers can be easily adjusted on site.</a:t>
            </a:r>
          </a:p>
          <a:p>
            <a:r>
              <a:rPr lang="en-GB" sz="1600" noProof="0" dirty="0" smtClean="0"/>
              <a:t>Main heat exchanger - 3 or 4 rows</a:t>
            </a:r>
          </a:p>
          <a:p>
            <a:pPr eaLnBrk="1" fontAlgn="auto" hangingPunct="1">
              <a:spcAft>
                <a:spcPts val="0"/>
              </a:spcAft>
              <a:buFont typeface="Arial" pitchFamily="34" charset="0"/>
              <a:buChar char="•"/>
              <a:defRPr/>
            </a:pPr>
            <a:r>
              <a:rPr lang="en-GB" sz="1600" noProof="0" dirty="0" smtClean="0"/>
              <a:t>Additional heat exchanger - 1 or 2 rows (2 rows  for 3+2 only</a:t>
            </a:r>
            <a:r>
              <a:rPr lang="en-GB" sz="1600" noProof="0" dirty="0" smtClean="0"/>
              <a:t>)</a:t>
            </a:r>
          </a:p>
          <a:p>
            <a:pPr eaLnBrk="1" fontAlgn="auto" hangingPunct="1">
              <a:spcAft>
                <a:spcPts val="0"/>
              </a:spcAft>
              <a:buFont typeface="Arial" pitchFamily="34" charset="0"/>
              <a:buChar char="•"/>
              <a:defRPr/>
            </a:pPr>
            <a:r>
              <a:rPr lang="en-GB" sz="1600" dirty="0"/>
              <a:t> </a:t>
            </a:r>
            <a:r>
              <a:rPr lang="en-GB" sz="1600" dirty="0" smtClean="0"/>
              <a:t>Filter access panel</a:t>
            </a:r>
            <a:endParaRPr lang="en-GB" sz="1600" noProof="0" dirty="0" smtClean="0"/>
          </a:p>
          <a:p>
            <a:pPr eaLnBrk="1" fontAlgn="auto" hangingPunct="1">
              <a:spcAft>
                <a:spcPts val="0"/>
              </a:spcAft>
              <a:buFont typeface="Arial" pitchFamily="34" charset="0"/>
              <a:buNone/>
              <a:defRPr/>
            </a:pPr>
            <a:endParaRPr lang="en-GB" noProof="0" dirty="0"/>
          </a:p>
        </p:txBody>
      </p:sp>
      <p:sp>
        <p:nvSpPr>
          <p:cNvPr id="6" name="Rectangle 2"/>
          <p:cNvSpPr txBox="1">
            <a:spLocks noChangeArrowheads="1"/>
          </p:cNvSpPr>
          <p:nvPr/>
        </p:nvSpPr>
        <p:spPr bwMode="auto">
          <a:xfrm>
            <a:off x="214313" y="309265"/>
            <a:ext cx="7920038" cy="47883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GB" sz="1800" b="1" i="0" u="none" strike="noStrike" kern="0" cap="none" spc="0" normalizeH="0" baseline="0" noProof="0" dirty="0" smtClean="0">
                <a:ln>
                  <a:noFill/>
                </a:ln>
                <a:solidFill>
                  <a:schemeClr val="tx2"/>
                </a:solidFill>
                <a:effectLst/>
                <a:uLnTx/>
                <a:uFillTx/>
                <a:latin typeface="+mj-lt"/>
                <a:ea typeface="+mj-ea"/>
                <a:cs typeface="+mj-cs"/>
              </a:rPr>
              <a:t>YFCC ‘COANDA’ CASSETTE</a:t>
            </a:r>
            <a:r>
              <a:rPr kumimoji="0" lang="en-GB" sz="1800" b="1" i="0" u="none" strike="noStrike" kern="0" cap="none" spc="0" normalizeH="0" noProof="0" dirty="0" smtClean="0">
                <a:ln>
                  <a:noFill/>
                </a:ln>
                <a:solidFill>
                  <a:schemeClr val="tx2"/>
                </a:solidFill>
                <a:effectLst/>
                <a:uLnTx/>
                <a:uFillTx/>
                <a:latin typeface="+mj-lt"/>
                <a:ea typeface="+mj-ea"/>
                <a:cs typeface="+mj-cs"/>
              </a:rPr>
              <a:t> CONSTRUCTION FEATURES</a:t>
            </a:r>
            <a:endParaRPr kumimoji="0" lang="en-GB" sz="1800" b="1" i="0" u="none" strike="noStrike" kern="0" cap="none" spc="0" normalizeH="0" baseline="0" noProof="0" dirty="0" smtClean="0">
              <a:ln>
                <a:noFill/>
              </a:ln>
              <a:solidFill>
                <a:schemeClr val="tx2"/>
              </a:solidFill>
              <a:effectLst/>
              <a:uLnTx/>
              <a:uFillTx/>
              <a:latin typeface="+mj-lt"/>
              <a:ea typeface="+mj-ea"/>
              <a:cs typeface="+mj-cs"/>
            </a:endParaRPr>
          </a:p>
        </p:txBody>
      </p:sp>
      <p:pic>
        <p:nvPicPr>
          <p:cNvPr id="7" name="Picture 2"/>
          <p:cNvPicPr>
            <a:picLocks noChangeAspect="1" noChangeArrowheads="1"/>
          </p:cNvPicPr>
          <p:nvPr/>
        </p:nvPicPr>
        <p:blipFill>
          <a:blip r:embed="rId2" cstate="print"/>
          <a:srcRect/>
          <a:stretch>
            <a:fillRect/>
          </a:stretch>
        </p:blipFill>
        <p:spPr bwMode="auto">
          <a:xfrm>
            <a:off x="5004048" y="3516890"/>
            <a:ext cx="3130303" cy="243306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a:themeElements>
    <a:clrScheme name="default 1">
      <a:dk1>
        <a:srgbClr val="000000"/>
      </a:dk1>
      <a:lt1>
        <a:srgbClr val="FFFFFF"/>
      </a:lt1>
      <a:dk2>
        <a:srgbClr val="08338F"/>
      </a:dk2>
      <a:lt2>
        <a:srgbClr val="878785"/>
      </a:lt2>
      <a:accent1>
        <a:srgbClr val="7DBA00"/>
      </a:accent1>
      <a:accent2>
        <a:srgbClr val="00B8E0"/>
      </a:accent2>
      <a:accent3>
        <a:srgbClr val="FFFFFF"/>
      </a:accent3>
      <a:accent4>
        <a:srgbClr val="000000"/>
      </a:accent4>
      <a:accent5>
        <a:srgbClr val="BFD9AA"/>
      </a:accent5>
      <a:accent6>
        <a:srgbClr val="00A6CB"/>
      </a:accent6>
      <a:hlink>
        <a:srgbClr val="DE3B21"/>
      </a:hlink>
      <a:folHlink>
        <a:srgbClr val="F7B512"/>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8338F"/>
        </a:dk2>
        <a:lt2>
          <a:srgbClr val="878785"/>
        </a:lt2>
        <a:accent1>
          <a:srgbClr val="7DBA00"/>
        </a:accent1>
        <a:accent2>
          <a:srgbClr val="00B8E0"/>
        </a:accent2>
        <a:accent3>
          <a:srgbClr val="FFFFFF"/>
        </a:accent3>
        <a:accent4>
          <a:srgbClr val="000000"/>
        </a:accent4>
        <a:accent5>
          <a:srgbClr val="BFD9AA"/>
        </a:accent5>
        <a:accent6>
          <a:srgbClr val="00A6CB"/>
        </a:accent6>
        <a:hlink>
          <a:srgbClr val="DE3B21"/>
        </a:hlink>
        <a:folHlink>
          <a:srgbClr val="F7B5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64</TotalTime>
  <Words>1617</Words>
  <Application>Microsoft Office PowerPoint</Application>
  <PresentationFormat>On-screen Show (4:3)</PresentationFormat>
  <Paragraphs>570</Paragraphs>
  <Slides>23</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Wingdings</vt:lpstr>
      <vt:lpstr>Calibri</vt:lpstr>
      <vt:lpstr>Times New Roman</vt:lpstr>
      <vt:lpstr>Wingdings 2</vt:lpstr>
      <vt:lpstr>Verdana</vt:lpstr>
      <vt:lpstr>Arial Unicode MS</vt:lpstr>
      <vt:lpstr>default</vt:lpstr>
      <vt:lpstr>Image</vt:lpstr>
      <vt:lpstr>YFCC ‘COANDA’ CASSETTE UNITS</vt:lpstr>
      <vt:lpstr>YFCC units are an evolution of YFCN concealed version and thanks to the particular air handling section, YFCC units generate an airflow with a “COANDA” effect.  The unit is suitable for installation in a suspended ceiling Air intake is from the bottom while the air supply is parallel to the ceiling. The “YFCC” effect creates excellent circulation of the air inside the room. </vt:lpstr>
      <vt:lpstr>Slide 3</vt:lpstr>
      <vt:lpstr>Slide 4</vt:lpstr>
      <vt:lpstr>YFCC DIFFUSER DESIGN</vt:lpstr>
      <vt:lpstr>YFCC units are suitable for installation in a suspended ceiling (“T” profile)</vt:lpstr>
      <vt:lpstr>Slide 7</vt:lpstr>
      <vt:lpstr>Slide 8</vt:lpstr>
      <vt:lpstr>Slide 9</vt:lpstr>
      <vt:lpstr>Slide 10</vt:lpstr>
      <vt:lpstr>Slide 11</vt:lpstr>
      <vt:lpstr>Slide 12</vt:lpstr>
      <vt:lpstr>Slide 13</vt:lpstr>
      <vt:lpstr>Slide 14</vt:lpstr>
      <vt:lpstr>YFCC ‘COANDA’ CASSETTE – REMOTE CONTROL OPTIONS</vt:lpstr>
      <vt:lpstr>Slide 16</vt:lpstr>
      <vt:lpstr>YFCC ‘COANDA’ CASSETTE REMOTE ELECTRONIC CONTROLS</vt:lpstr>
      <vt:lpstr>Slide 18</vt:lpstr>
      <vt:lpstr>Slide 19</vt:lpstr>
      <vt:lpstr>YFCC ‘COANDA’ CASSETTE – JCI VALVE OPTIONS (FACTORY FITTED)</vt:lpstr>
      <vt:lpstr>YFCC ‘COANDA’ CASSETTE – JCI VALVE OPTIONS (FACTORY FITTED)</vt:lpstr>
      <vt:lpstr>YFCC ‘COANDA’ CASSETTE – OTHER ACCESSORIES</vt:lpstr>
      <vt:lpstr>Slide 23</vt:lpstr>
    </vt:vector>
  </TitlesOfParts>
  <Company>Johnson Controls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TAG6039</dc:creator>
  <cp:lastModifiedBy>Alan Roger Hinton</cp:lastModifiedBy>
  <cp:revision>9</cp:revision>
  <dcterms:created xsi:type="dcterms:W3CDTF">2010-03-31T12:22:34Z</dcterms:created>
  <dcterms:modified xsi:type="dcterms:W3CDTF">2010-10-06T09:10:24Z</dcterms:modified>
</cp:coreProperties>
</file>